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4" r:id="rId6"/>
    <p:sldId id="258" r:id="rId7"/>
    <p:sldId id="271" r:id="rId8"/>
    <p:sldId id="272" r:id="rId9"/>
    <p:sldId id="277" r:id="rId10"/>
    <p:sldId id="278" r:id="rId11"/>
    <p:sldId id="279" r:id="rId12"/>
    <p:sldId id="280" r:id="rId13"/>
    <p:sldId id="281" r:id="rId14"/>
    <p:sldId id="275" r:id="rId15"/>
    <p:sldId id="263" r:id="rId16"/>
    <p:sldId id="268" r:id="rId17"/>
    <p:sldId id="276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adugi" panose="020B0502040204020203" pitchFamily="34" charset="0"/>
      <p:regular r:id="rId24"/>
      <p:bold r:id="rId25"/>
    </p:embeddedFont>
    <p:embeddedFont>
      <p:font typeface="Kawaii RT" panose="020B0604020202020204" charset="0"/>
      <p:regular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Nunito Bold" charset="0"/>
      <p:regular r:id="rId31"/>
    </p:embeddedFont>
    <p:embeddedFont>
      <p:font typeface="Nunito Bold Italics" panose="020B0604020202020204" charset="0"/>
      <p:regular r:id="rId32"/>
    </p:embeddedFont>
    <p:embeddedFont>
      <p:font typeface="Open Sans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8" autoAdjust="0"/>
    <p:restoredTop sz="94206" autoAdjust="0"/>
  </p:normalViewPr>
  <p:slideViewPr>
    <p:cSldViewPr>
      <p:cViewPr varScale="1">
        <p:scale>
          <a:sx n="45" d="100"/>
          <a:sy n="45" d="100"/>
        </p:scale>
        <p:origin x="6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0BFBD-5D6D-49EF-937C-2589DF371A62}" type="datetimeFigureOut">
              <a:rPr lang="en-ID" smtClean="0"/>
              <a:t>15/12/2023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37E50-0ACD-4F6A-A878-01C4FE346DF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998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1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650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60.png"/><Relationship Id="rId5" Type="http://schemas.openxmlformats.org/officeDocument/2006/relationships/image" Target="../media/image24.svg"/><Relationship Id="rId10" Type="http://schemas.openxmlformats.org/officeDocument/2006/relationships/image" Target="../media/image5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62.png"/><Relationship Id="rId5" Type="http://schemas.openxmlformats.org/officeDocument/2006/relationships/image" Target="../media/image24.svg"/><Relationship Id="rId10" Type="http://schemas.openxmlformats.org/officeDocument/2006/relationships/image" Target="../media/image6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64.png"/><Relationship Id="rId5" Type="http://schemas.openxmlformats.org/officeDocument/2006/relationships/image" Target="../media/image24.svg"/><Relationship Id="rId10" Type="http://schemas.openxmlformats.org/officeDocument/2006/relationships/image" Target="../media/image6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66.png"/><Relationship Id="rId5" Type="http://schemas.openxmlformats.org/officeDocument/2006/relationships/image" Target="../media/image24.svg"/><Relationship Id="rId10" Type="http://schemas.openxmlformats.org/officeDocument/2006/relationships/image" Target="../media/image65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68.png"/><Relationship Id="rId5" Type="http://schemas.openxmlformats.org/officeDocument/2006/relationships/image" Target="../media/image24.svg"/><Relationship Id="rId10" Type="http://schemas.openxmlformats.org/officeDocument/2006/relationships/image" Target="../media/image67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svg"/><Relationship Id="rId7" Type="http://schemas.openxmlformats.org/officeDocument/2006/relationships/image" Target="../media/image84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0.svg"/><Relationship Id="rId5" Type="http://schemas.openxmlformats.org/officeDocument/2006/relationships/image" Target="../media/image30.sv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56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58.png"/><Relationship Id="rId5" Type="http://schemas.openxmlformats.org/officeDocument/2006/relationships/image" Target="../media/image24.svg"/><Relationship Id="rId10" Type="http://schemas.openxmlformats.org/officeDocument/2006/relationships/image" Target="../media/image57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9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1376">
            <a:off x="3298384" y="2888208"/>
            <a:ext cx="12006403" cy="5020859"/>
          </a:xfrm>
          <a:custGeom>
            <a:avLst/>
            <a:gdLst/>
            <a:ahLst/>
            <a:cxnLst/>
            <a:rect l="l" t="t" r="r" b="b"/>
            <a:pathLst>
              <a:path w="12006403" h="5020859">
                <a:moveTo>
                  <a:pt x="0" y="0"/>
                </a:moveTo>
                <a:lnTo>
                  <a:pt x="12006402" y="0"/>
                </a:lnTo>
                <a:lnTo>
                  <a:pt x="12006402" y="5020860"/>
                </a:lnTo>
                <a:lnTo>
                  <a:pt x="0" y="502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18054" y="3833153"/>
            <a:ext cx="9458306" cy="335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600" dirty="0">
                <a:solidFill>
                  <a:srgbClr val="385FB1"/>
                </a:solidFill>
                <a:latin typeface="Kawaii RT"/>
              </a:rPr>
              <a:t>PENCARIAN KATA AYAT</a:t>
            </a:r>
          </a:p>
          <a:p>
            <a:pPr algn="ctr">
              <a:lnSpc>
                <a:spcPts val="8900"/>
              </a:lnSpc>
            </a:pPr>
            <a:r>
              <a:rPr lang="en-US" sz="6600" dirty="0">
                <a:solidFill>
                  <a:srgbClr val="385FB1"/>
                </a:solidFill>
                <a:latin typeface="Kawaii RT"/>
              </a:rPr>
              <a:t>AL-QUR’AN </a:t>
            </a:r>
          </a:p>
        </p:txBody>
      </p:sp>
      <p:sp>
        <p:nvSpPr>
          <p:cNvPr id="4" name="Freeform 4"/>
          <p:cNvSpPr/>
          <p:nvPr/>
        </p:nvSpPr>
        <p:spPr>
          <a:xfrm>
            <a:off x="4010425" y="4033619"/>
            <a:ext cx="815258" cy="1506250"/>
          </a:xfrm>
          <a:custGeom>
            <a:avLst/>
            <a:gdLst/>
            <a:ahLst/>
            <a:cxnLst/>
            <a:rect l="l" t="t" r="r" b="b"/>
            <a:pathLst>
              <a:path w="815258" h="1506250">
                <a:moveTo>
                  <a:pt x="0" y="0"/>
                </a:moveTo>
                <a:lnTo>
                  <a:pt x="815258" y="0"/>
                </a:lnTo>
                <a:lnTo>
                  <a:pt x="815258" y="1506249"/>
                </a:lnTo>
                <a:lnTo>
                  <a:pt x="0" y="1506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53864" flipH="1">
            <a:off x="13516504" y="2819126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8" y="0"/>
                </a:moveTo>
                <a:lnTo>
                  <a:pt x="0" y="0"/>
                </a:lnTo>
                <a:lnTo>
                  <a:pt x="0" y="1317873"/>
                </a:lnTo>
                <a:lnTo>
                  <a:pt x="713298" y="1317873"/>
                </a:lnTo>
                <a:lnTo>
                  <a:pt x="7132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79202">
            <a:off x="13672930" y="7926070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19" y="0"/>
                </a:lnTo>
                <a:lnTo>
                  <a:pt x="5800419" y="2858025"/>
                </a:lnTo>
                <a:lnTo>
                  <a:pt x="0" y="285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29116">
            <a:off x="-467109" y="6766388"/>
            <a:ext cx="2124266" cy="4114800"/>
          </a:xfrm>
          <a:custGeom>
            <a:avLst/>
            <a:gdLst/>
            <a:ahLst/>
            <a:cxnLst/>
            <a:rect l="l" t="t" r="r" b="b"/>
            <a:pathLst>
              <a:path w="2124266" h="4114800">
                <a:moveTo>
                  <a:pt x="0" y="0"/>
                </a:moveTo>
                <a:lnTo>
                  <a:pt x="2124266" y="0"/>
                </a:lnTo>
                <a:lnTo>
                  <a:pt x="21242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805987" y="-448515"/>
            <a:ext cx="4072353" cy="3649846"/>
          </a:xfrm>
          <a:custGeom>
            <a:avLst/>
            <a:gdLst/>
            <a:ahLst/>
            <a:cxnLst/>
            <a:rect l="l" t="t" r="r" b="b"/>
            <a:pathLst>
              <a:path w="4072353" h="3649846">
                <a:moveTo>
                  <a:pt x="4072353" y="0"/>
                </a:moveTo>
                <a:lnTo>
                  <a:pt x="0" y="0"/>
                </a:lnTo>
                <a:lnTo>
                  <a:pt x="0" y="3649846"/>
                </a:lnTo>
                <a:lnTo>
                  <a:pt x="4072353" y="3649846"/>
                </a:lnTo>
                <a:lnTo>
                  <a:pt x="407235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-443886" y="-247615"/>
            <a:ext cx="3209609" cy="3011197"/>
          </a:xfrm>
          <a:custGeom>
            <a:avLst/>
            <a:gdLst/>
            <a:ahLst/>
            <a:cxnLst/>
            <a:rect l="l" t="t" r="r" b="b"/>
            <a:pathLst>
              <a:path w="3209609" h="3011197">
                <a:moveTo>
                  <a:pt x="3209610" y="3011197"/>
                </a:moveTo>
                <a:lnTo>
                  <a:pt x="0" y="3011197"/>
                </a:lnTo>
                <a:lnTo>
                  <a:pt x="0" y="0"/>
                </a:lnTo>
                <a:lnTo>
                  <a:pt x="3209610" y="0"/>
                </a:lnTo>
                <a:lnTo>
                  <a:pt x="3209610" y="301119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77884" y="8086799"/>
            <a:ext cx="6732232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Presentasi Oleh Ina Asiah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Jurusan Teknik informatika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0425" y="980532"/>
            <a:ext cx="11529025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/>
              </a:rPr>
              <a:t>APLIKASI MOBILE PENCARIAN KATA PADA ARTI AYAT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/>
              </a:rPr>
              <a:t>AL-QUR’AN BERBASIS ANDROID MENGGUNAKAN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/>
              </a:rPr>
              <a:t>ALGORITMA STRING MATCHING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4AD4EA-3207-8862-F43D-3B774BF40DC5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F3A0BA-F827-5A65-90D0-37E643DFCDA2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A9645D1-7246-1F12-4D5A-DAC502D850F1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69C5D2-D83B-9C9D-A4B1-6B4986CF0065}"/>
              </a:ext>
            </a:extLst>
          </p:cNvPr>
          <p:cNvGrpSpPr/>
          <p:nvPr/>
        </p:nvGrpSpPr>
        <p:grpSpPr>
          <a:xfrm>
            <a:off x="-685800" y="2232959"/>
            <a:ext cx="18719539" cy="8056246"/>
            <a:chOff x="0" y="-57150"/>
            <a:chExt cx="4408890" cy="13592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4F80A3-DD93-6315-1F59-72DF38A14C0E}"/>
                </a:ext>
              </a:extLst>
            </p:cNvPr>
            <p:cNvSpPr/>
            <p:nvPr/>
          </p:nvSpPr>
          <p:spPr>
            <a:xfrm>
              <a:off x="221407" y="372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A86B2F-D13D-DC5E-83D1-C7866882A092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7A0C8CA5-9A55-BE6E-8C7B-9DC8C85900B3}"/>
              </a:ext>
            </a:extLst>
          </p:cNvPr>
          <p:cNvSpPr txBox="1"/>
          <p:nvPr/>
        </p:nvSpPr>
        <p:spPr>
          <a:xfrm>
            <a:off x="1194324" y="1237979"/>
            <a:ext cx="12902676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 dirty="0">
                <a:solidFill>
                  <a:srgbClr val="385FB1"/>
                </a:solidFill>
                <a:latin typeface="Kawaii RT"/>
              </a:rPr>
              <a:t>Proses </a:t>
            </a:r>
            <a:r>
              <a:rPr lang="en-US" sz="9999" dirty="0" err="1">
                <a:solidFill>
                  <a:srgbClr val="385FB1"/>
                </a:solidFill>
                <a:latin typeface="Kawaii RT"/>
              </a:rPr>
              <a:t>pencarian</a:t>
            </a:r>
            <a:endParaRPr lang="en-US" sz="9999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6930DD41-B3EB-8599-191A-536779DA3000}"/>
              </a:ext>
            </a:extLst>
          </p:cNvPr>
          <p:cNvSpPr/>
          <p:nvPr/>
        </p:nvSpPr>
        <p:spPr>
          <a:xfrm rot="-1390018" flipH="1">
            <a:off x="12193874" y="326813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31A78-B5C4-C7F7-A814-3D1648394271}"/>
              </a:ext>
            </a:extLst>
          </p:cNvPr>
          <p:cNvSpPr txBox="1"/>
          <p:nvPr/>
        </p:nvSpPr>
        <p:spPr>
          <a:xfrm>
            <a:off x="1700386" y="3148317"/>
            <a:ext cx="12777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/>
          </a:p>
          <a:p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88D56-5642-875E-7F33-8D726A2DEA53}"/>
              </a:ext>
            </a:extLst>
          </p:cNvPr>
          <p:cNvSpPr txBox="1"/>
          <p:nvPr/>
        </p:nvSpPr>
        <p:spPr>
          <a:xfrm>
            <a:off x="11674374" y="3190125"/>
            <a:ext cx="638872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4,</a:t>
            </a:r>
          </a:p>
          <a:p>
            <a:r>
              <a:rPr lang="en-US" sz="3600" dirty="0" err="1"/>
              <a:t>maka</a:t>
            </a:r>
            <a:r>
              <a:rPr lang="en-US" sz="3600" dirty="0"/>
              <a:t> </a:t>
            </a:r>
            <a:r>
              <a:rPr lang="en-US" sz="3600" dirty="0" err="1"/>
              <a:t>dilakukan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r>
              <a:rPr lang="en-US" sz="3600" dirty="0"/>
              <a:t> 1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endParaRPr lang="en-US" sz="3600" dirty="0"/>
          </a:p>
          <a:p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berikutnya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5,</a:t>
            </a:r>
          </a:p>
          <a:p>
            <a:r>
              <a:rPr lang="en-US" sz="3600" dirty="0" err="1"/>
              <a:t>maka</a:t>
            </a:r>
            <a:r>
              <a:rPr lang="en-US" sz="3600" dirty="0"/>
              <a:t> </a:t>
            </a:r>
            <a:r>
              <a:rPr lang="en-US" sz="3600" dirty="0" err="1"/>
              <a:t>dilakukan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r>
              <a:rPr lang="en-US" sz="3600" dirty="0"/>
              <a:t> 1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endParaRPr lang="en-US" sz="3600" dirty="0"/>
          </a:p>
          <a:p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berikutnya</a:t>
            </a:r>
            <a:r>
              <a:rPr lang="en-US" sz="36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9CBE4A-7038-60D9-0E9D-E13307AAA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259" y="3062341"/>
            <a:ext cx="10534330" cy="2810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7003B-943C-EFCD-42E6-625E08697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522" y="6398211"/>
            <a:ext cx="10194534" cy="31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4AD4EA-3207-8862-F43D-3B774BF40DC5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F3A0BA-F827-5A65-90D0-37E643DFCDA2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A9645D1-7246-1F12-4D5A-DAC502D850F1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69C5D2-D83B-9C9D-A4B1-6B4986CF0065}"/>
              </a:ext>
            </a:extLst>
          </p:cNvPr>
          <p:cNvGrpSpPr/>
          <p:nvPr/>
        </p:nvGrpSpPr>
        <p:grpSpPr>
          <a:xfrm>
            <a:off x="-685800" y="2232959"/>
            <a:ext cx="18719539" cy="8056246"/>
            <a:chOff x="0" y="-57150"/>
            <a:chExt cx="4408890" cy="13592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4F80A3-DD93-6315-1F59-72DF38A14C0E}"/>
                </a:ext>
              </a:extLst>
            </p:cNvPr>
            <p:cNvSpPr/>
            <p:nvPr/>
          </p:nvSpPr>
          <p:spPr>
            <a:xfrm>
              <a:off x="221407" y="372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A86B2F-D13D-DC5E-83D1-C7866882A092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7A0C8CA5-9A55-BE6E-8C7B-9DC8C85900B3}"/>
              </a:ext>
            </a:extLst>
          </p:cNvPr>
          <p:cNvSpPr txBox="1"/>
          <p:nvPr/>
        </p:nvSpPr>
        <p:spPr>
          <a:xfrm>
            <a:off x="1194324" y="1237979"/>
            <a:ext cx="12902676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 dirty="0">
                <a:solidFill>
                  <a:srgbClr val="385FB1"/>
                </a:solidFill>
                <a:latin typeface="Kawaii RT"/>
              </a:rPr>
              <a:t>Proses </a:t>
            </a:r>
            <a:r>
              <a:rPr lang="en-US" sz="9999" dirty="0" err="1">
                <a:solidFill>
                  <a:srgbClr val="385FB1"/>
                </a:solidFill>
                <a:latin typeface="Kawaii RT"/>
              </a:rPr>
              <a:t>pencarian</a:t>
            </a:r>
            <a:endParaRPr lang="en-US" sz="9999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6930DD41-B3EB-8599-191A-536779DA3000}"/>
              </a:ext>
            </a:extLst>
          </p:cNvPr>
          <p:cNvSpPr/>
          <p:nvPr/>
        </p:nvSpPr>
        <p:spPr>
          <a:xfrm rot="-1390018" flipH="1">
            <a:off x="12193874" y="326813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31A78-B5C4-C7F7-A814-3D1648394271}"/>
              </a:ext>
            </a:extLst>
          </p:cNvPr>
          <p:cNvSpPr txBox="1"/>
          <p:nvPr/>
        </p:nvSpPr>
        <p:spPr>
          <a:xfrm>
            <a:off x="1700386" y="3148317"/>
            <a:ext cx="12777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/>
          </a:p>
          <a:p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88D56-5642-875E-7F33-8D726A2DEA53}"/>
              </a:ext>
            </a:extLst>
          </p:cNvPr>
          <p:cNvSpPr txBox="1"/>
          <p:nvPr/>
        </p:nvSpPr>
        <p:spPr>
          <a:xfrm>
            <a:off x="11648733" y="2859175"/>
            <a:ext cx="638872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6, </a:t>
            </a:r>
            <a:r>
              <a:rPr lang="en-US" sz="3600" dirty="0" err="1"/>
              <a:t>tetapi</a:t>
            </a:r>
            <a:endParaRPr lang="en-US" sz="3600" dirty="0"/>
          </a:p>
          <a:p>
            <a:r>
              <a:rPr lang="en-US" sz="3600" dirty="0"/>
              <a:t>Pattern 2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Text 7 </a:t>
            </a:r>
            <a:r>
              <a:rPr lang="en-US" sz="3600" dirty="0" err="1"/>
              <a:t>maka</a:t>
            </a:r>
            <a:r>
              <a:rPr lang="en-US" sz="3600" dirty="0"/>
              <a:t> </a:t>
            </a:r>
            <a:r>
              <a:rPr lang="en-US" sz="3600" dirty="0" err="1"/>
              <a:t>dilakukan</a:t>
            </a:r>
            <a:endParaRPr lang="en-US" sz="3600" dirty="0"/>
          </a:p>
          <a:p>
            <a:r>
              <a:rPr lang="en-US" sz="3600" dirty="0" err="1"/>
              <a:t>pergeseran</a:t>
            </a:r>
            <a:r>
              <a:rPr lang="en-US" sz="3600" dirty="0"/>
              <a:t> 2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r>
              <a:rPr lang="en-US" sz="3600" dirty="0"/>
              <a:t> </a:t>
            </a:r>
            <a:r>
              <a:rPr lang="en-US" sz="3600" dirty="0" err="1"/>
              <a:t>indeks</a:t>
            </a:r>
            <a:endParaRPr lang="en-US" sz="3600" dirty="0"/>
          </a:p>
          <a:p>
            <a:r>
              <a:rPr lang="en-US" sz="3600" dirty="0" err="1"/>
              <a:t>Berikutnya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8, </a:t>
            </a:r>
            <a:r>
              <a:rPr lang="en-US" sz="3600" dirty="0" err="1"/>
              <a:t>maka</a:t>
            </a:r>
            <a:endParaRPr lang="en-US" sz="3600" dirty="0"/>
          </a:p>
          <a:p>
            <a:r>
              <a:rPr lang="en-US" sz="3600" dirty="0" err="1"/>
              <a:t>dilakukan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r>
              <a:rPr lang="en-US" sz="3600" dirty="0"/>
              <a:t> 1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endParaRPr lang="en-US" sz="3600" dirty="0"/>
          </a:p>
          <a:p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berikutnya</a:t>
            </a:r>
            <a:r>
              <a:rPr lang="en-US" sz="36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FB3C5A-98D3-0564-3888-389CD4A8FB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78" y="2859175"/>
            <a:ext cx="10796449" cy="28452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3E1A56-113A-E960-1141-0C4A5E0FEB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626" y="7110004"/>
            <a:ext cx="10746667" cy="28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4AD4EA-3207-8862-F43D-3B774BF40DC5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F3A0BA-F827-5A65-90D0-37E643DFCDA2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A9645D1-7246-1F12-4D5A-DAC502D850F1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69C5D2-D83B-9C9D-A4B1-6B4986CF0065}"/>
              </a:ext>
            </a:extLst>
          </p:cNvPr>
          <p:cNvGrpSpPr/>
          <p:nvPr/>
        </p:nvGrpSpPr>
        <p:grpSpPr>
          <a:xfrm>
            <a:off x="-685800" y="2232959"/>
            <a:ext cx="18719539" cy="8056246"/>
            <a:chOff x="0" y="-57150"/>
            <a:chExt cx="4408890" cy="13592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4F80A3-DD93-6315-1F59-72DF38A14C0E}"/>
                </a:ext>
              </a:extLst>
            </p:cNvPr>
            <p:cNvSpPr/>
            <p:nvPr/>
          </p:nvSpPr>
          <p:spPr>
            <a:xfrm>
              <a:off x="221407" y="372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A86B2F-D13D-DC5E-83D1-C7866882A092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7A0C8CA5-9A55-BE6E-8C7B-9DC8C85900B3}"/>
              </a:ext>
            </a:extLst>
          </p:cNvPr>
          <p:cNvSpPr txBox="1"/>
          <p:nvPr/>
        </p:nvSpPr>
        <p:spPr>
          <a:xfrm>
            <a:off x="1194324" y="1237979"/>
            <a:ext cx="12902676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 dirty="0">
                <a:solidFill>
                  <a:srgbClr val="385FB1"/>
                </a:solidFill>
                <a:latin typeface="Kawaii RT"/>
              </a:rPr>
              <a:t>Proses </a:t>
            </a:r>
            <a:r>
              <a:rPr lang="en-US" sz="9999" dirty="0" err="1">
                <a:solidFill>
                  <a:srgbClr val="385FB1"/>
                </a:solidFill>
                <a:latin typeface="Kawaii RT"/>
              </a:rPr>
              <a:t>pencarian</a:t>
            </a:r>
            <a:endParaRPr lang="en-US" sz="9999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6930DD41-B3EB-8599-191A-536779DA3000}"/>
              </a:ext>
            </a:extLst>
          </p:cNvPr>
          <p:cNvSpPr/>
          <p:nvPr/>
        </p:nvSpPr>
        <p:spPr>
          <a:xfrm rot="-1390018" flipH="1">
            <a:off x="12193874" y="326813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31A78-B5C4-C7F7-A814-3D1648394271}"/>
              </a:ext>
            </a:extLst>
          </p:cNvPr>
          <p:cNvSpPr txBox="1"/>
          <p:nvPr/>
        </p:nvSpPr>
        <p:spPr>
          <a:xfrm>
            <a:off x="1700386" y="3148317"/>
            <a:ext cx="12777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/>
          </a:p>
          <a:p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88D56-5642-875E-7F33-8D726A2DEA53}"/>
              </a:ext>
            </a:extLst>
          </p:cNvPr>
          <p:cNvSpPr txBox="1"/>
          <p:nvPr/>
        </p:nvSpPr>
        <p:spPr>
          <a:xfrm>
            <a:off x="11648733" y="2859175"/>
            <a:ext cx="63887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9, </a:t>
            </a:r>
            <a:r>
              <a:rPr lang="en-US" sz="3600" dirty="0" err="1"/>
              <a:t>maka</a:t>
            </a:r>
            <a:endParaRPr lang="en-US" sz="3600" dirty="0"/>
          </a:p>
          <a:p>
            <a:r>
              <a:rPr lang="en-US" sz="3600" dirty="0" err="1"/>
              <a:t>dilakukan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r>
              <a:rPr lang="en-US" sz="3600" dirty="0"/>
              <a:t> 1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endParaRPr lang="en-US" sz="3600" dirty="0"/>
          </a:p>
          <a:p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berikutnya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 err="1"/>
              <a:t>Keterangan</a:t>
            </a:r>
            <a:r>
              <a:rPr lang="en-US" sz="3600" dirty="0"/>
              <a:t> : </a:t>
            </a:r>
            <a:r>
              <a:rPr lang="en-US" sz="3600" dirty="0" err="1"/>
              <a:t>Patern</a:t>
            </a:r>
            <a:r>
              <a:rPr lang="en-US" sz="3600" dirty="0"/>
              <a:t> 1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10, </a:t>
            </a:r>
            <a:r>
              <a:rPr lang="en-US" sz="3600" dirty="0" err="1"/>
              <a:t>maka</a:t>
            </a:r>
            <a:endParaRPr lang="en-US" sz="3600" dirty="0"/>
          </a:p>
          <a:p>
            <a:r>
              <a:rPr lang="en-US" sz="3600" dirty="0" err="1"/>
              <a:t>dilakukan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r>
              <a:rPr lang="en-US" sz="3600" dirty="0"/>
              <a:t> 1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endParaRPr lang="en-US" sz="3600" dirty="0"/>
          </a:p>
          <a:p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berikutnya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D75EC1-F672-46CD-B9E5-E6EA3516D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433" y="2823130"/>
            <a:ext cx="10559970" cy="2845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589111-1C91-65CC-F29D-F4F7E5599B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9" y="7291142"/>
            <a:ext cx="10194584" cy="26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6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4AD4EA-3207-8862-F43D-3B774BF40DC5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F3A0BA-F827-5A65-90D0-37E643DFCDA2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A9645D1-7246-1F12-4D5A-DAC502D850F1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69C5D2-D83B-9C9D-A4B1-6B4986CF0065}"/>
              </a:ext>
            </a:extLst>
          </p:cNvPr>
          <p:cNvGrpSpPr/>
          <p:nvPr/>
        </p:nvGrpSpPr>
        <p:grpSpPr>
          <a:xfrm>
            <a:off x="-685800" y="2232959"/>
            <a:ext cx="18719539" cy="8056246"/>
            <a:chOff x="0" y="-57150"/>
            <a:chExt cx="4408890" cy="13592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4F80A3-DD93-6315-1F59-72DF38A14C0E}"/>
                </a:ext>
              </a:extLst>
            </p:cNvPr>
            <p:cNvSpPr/>
            <p:nvPr/>
          </p:nvSpPr>
          <p:spPr>
            <a:xfrm>
              <a:off x="221407" y="372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A86B2F-D13D-DC5E-83D1-C7866882A092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7A0C8CA5-9A55-BE6E-8C7B-9DC8C85900B3}"/>
              </a:ext>
            </a:extLst>
          </p:cNvPr>
          <p:cNvSpPr txBox="1"/>
          <p:nvPr/>
        </p:nvSpPr>
        <p:spPr>
          <a:xfrm>
            <a:off x="1194324" y="1237979"/>
            <a:ext cx="12902676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 dirty="0">
                <a:solidFill>
                  <a:srgbClr val="385FB1"/>
                </a:solidFill>
                <a:latin typeface="Kawaii RT"/>
              </a:rPr>
              <a:t>Proses </a:t>
            </a:r>
            <a:r>
              <a:rPr lang="en-US" sz="9999" dirty="0" err="1">
                <a:solidFill>
                  <a:srgbClr val="385FB1"/>
                </a:solidFill>
                <a:latin typeface="Kawaii RT"/>
              </a:rPr>
              <a:t>pencarian</a:t>
            </a:r>
            <a:endParaRPr lang="en-US" sz="9999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6930DD41-B3EB-8599-191A-536779DA3000}"/>
              </a:ext>
            </a:extLst>
          </p:cNvPr>
          <p:cNvSpPr/>
          <p:nvPr/>
        </p:nvSpPr>
        <p:spPr>
          <a:xfrm rot="-1390018" flipH="1">
            <a:off x="12193874" y="326813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31A78-B5C4-C7F7-A814-3D1648394271}"/>
              </a:ext>
            </a:extLst>
          </p:cNvPr>
          <p:cNvSpPr txBox="1"/>
          <p:nvPr/>
        </p:nvSpPr>
        <p:spPr>
          <a:xfrm>
            <a:off x="1700386" y="3148317"/>
            <a:ext cx="12777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/>
          </a:p>
          <a:p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88D56-5642-875E-7F33-8D726A2DEA53}"/>
              </a:ext>
            </a:extLst>
          </p:cNvPr>
          <p:cNvSpPr txBox="1"/>
          <p:nvPr/>
        </p:nvSpPr>
        <p:spPr>
          <a:xfrm>
            <a:off x="11648733" y="2859175"/>
            <a:ext cx="638872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11, </a:t>
            </a:r>
            <a:r>
              <a:rPr lang="en-US" sz="3600" dirty="0" err="1"/>
              <a:t>maka</a:t>
            </a:r>
            <a:r>
              <a:rPr lang="en-US" sz="3600" dirty="0"/>
              <a:t> </a:t>
            </a:r>
            <a:r>
              <a:rPr lang="en-US" sz="3600" dirty="0" err="1"/>
              <a:t>dilakukan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r>
              <a:rPr lang="en-US" sz="3600" dirty="0"/>
              <a:t> 1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r>
              <a:rPr lang="en-US" sz="3600" dirty="0"/>
              <a:t> </a:t>
            </a:r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berikutnya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sampai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Pattern 4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12 </a:t>
            </a:r>
            <a:r>
              <a:rPr lang="en-US" sz="3600" dirty="0" err="1"/>
              <a:t>sampai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15. </a:t>
            </a:r>
            <a:r>
              <a:rPr lang="en-US" sz="3600" dirty="0" err="1"/>
              <a:t>Maka</a:t>
            </a:r>
            <a:r>
              <a:rPr lang="en-US" sz="3600" dirty="0"/>
              <a:t> Pattern </a:t>
            </a:r>
            <a:r>
              <a:rPr lang="en-US" sz="3600" dirty="0" err="1"/>
              <a:t>ditemukan</a:t>
            </a:r>
            <a:r>
              <a:rPr lang="en-US" sz="3600" dirty="0"/>
              <a:t> dan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ada</a:t>
            </a:r>
            <a:r>
              <a:rPr lang="en-US" sz="3600" dirty="0"/>
              <a:t> </a:t>
            </a:r>
            <a:r>
              <a:rPr lang="en-US" sz="3600" dirty="0" err="1"/>
              <a:t>lagi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7901C-0959-8E7C-DB7F-91CD43A8EA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245" y="2912599"/>
            <a:ext cx="10604239" cy="28137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95782D-BC57-0F32-CA6C-606B43C88E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726" y="6754597"/>
            <a:ext cx="11391885" cy="3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03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FE8EA1-5380-F17E-5C8E-6EE8B6F6D108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F67E36C-65DB-6E1F-3234-8D3F833496E9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8F2927A-2D53-1277-D1B3-CF0FDEE6336C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313B6D4-AD9E-4EC7-C0A3-DBF903018D18}"/>
              </a:ext>
            </a:extLst>
          </p:cNvPr>
          <p:cNvGrpSpPr/>
          <p:nvPr/>
        </p:nvGrpSpPr>
        <p:grpSpPr>
          <a:xfrm>
            <a:off x="1194325" y="2571677"/>
            <a:ext cx="15899350" cy="7715323"/>
            <a:chOff x="0" y="0"/>
            <a:chExt cx="4187483" cy="13017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D677E3D-9257-B8B2-B338-ADD53972AD41}"/>
                </a:ext>
              </a:extLst>
            </p:cNvPr>
            <p:cNvSpPr/>
            <p:nvPr/>
          </p:nvSpPr>
          <p:spPr>
            <a:xfrm>
              <a:off x="0" y="0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EBF1AC7-FAE8-1EDF-3AFE-426ECB44B627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AB3A7969-D6A1-E1F4-46D3-0B4C121FF1C5}"/>
              </a:ext>
            </a:extLst>
          </p:cNvPr>
          <p:cNvSpPr txBox="1"/>
          <p:nvPr/>
        </p:nvSpPr>
        <p:spPr>
          <a:xfrm>
            <a:off x="1194324" y="1237979"/>
            <a:ext cx="12293075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 dirty="0" err="1">
                <a:solidFill>
                  <a:srgbClr val="385FB1"/>
                </a:solidFill>
                <a:latin typeface="Kawaii RT"/>
              </a:rPr>
              <a:t>Perancangan</a:t>
            </a:r>
            <a:endParaRPr lang="en-US" sz="9999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7817EB5A-1D72-A0DB-0F45-DF4529B54BF0}"/>
              </a:ext>
            </a:extLst>
          </p:cNvPr>
          <p:cNvSpPr/>
          <p:nvPr/>
        </p:nvSpPr>
        <p:spPr>
          <a:xfrm rot="-1390018" flipH="1">
            <a:off x="12193874" y="326813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69DB07-AF5E-D128-C9F8-CF720620DC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400" y="4022752"/>
            <a:ext cx="6976087" cy="42294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443324-7F9E-0310-DDC5-89475D8125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0222" y="2953459"/>
            <a:ext cx="6719377" cy="69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9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926973" y="-799416"/>
            <a:ext cx="4515556" cy="4114800"/>
          </a:xfrm>
          <a:custGeom>
            <a:avLst/>
            <a:gdLst/>
            <a:ahLst/>
            <a:cxnLst/>
            <a:rect l="l" t="t" r="r" b="b"/>
            <a:pathLst>
              <a:path w="4515556" h="4114800">
                <a:moveTo>
                  <a:pt x="451555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515555" y="0"/>
                </a:lnTo>
                <a:lnTo>
                  <a:pt x="4515555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443886" y="-247615"/>
            <a:ext cx="3209609" cy="3011197"/>
          </a:xfrm>
          <a:custGeom>
            <a:avLst/>
            <a:gdLst/>
            <a:ahLst/>
            <a:cxnLst/>
            <a:rect l="l" t="t" r="r" b="b"/>
            <a:pathLst>
              <a:path w="3209609" h="3011197">
                <a:moveTo>
                  <a:pt x="3209610" y="3011197"/>
                </a:moveTo>
                <a:lnTo>
                  <a:pt x="0" y="3011197"/>
                </a:lnTo>
                <a:lnTo>
                  <a:pt x="0" y="0"/>
                </a:lnTo>
                <a:lnTo>
                  <a:pt x="3209610" y="0"/>
                </a:lnTo>
                <a:lnTo>
                  <a:pt x="3209610" y="301119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92194" y="7136303"/>
            <a:ext cx="2950334" cy="3282709"/>
          </a:xfrm>
          <a:custGeom>
            <a:avLst/>
            <a:gdLst/>
            <a:ahLst/>
            <a:cxnLst/>
            <a:rect l="l" t="t" r="r" b="b"/>
            <a:pathLst>
              <a:path w="2950334" h="3282709">
                <a:moveTo>
                  <a:pt x="0" y="0"/>
                </a:moveTo>
                <a:lnTo>
                  <a:pt x="2950334" y="0"/>
                </a:lnTo>
                <a:lnTo>
                  <a:pt x="2950334" y="3282708"/>
                </a:lnTo>
                <a:lnTo>
                  <a:pt x="0" y="3282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73385" y="1238934"/>
            <a:ext cx="8741229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hasil</a:t>
            </a:r>
          </a:p>
        </p:txBody>
      </p:sp>
      <p:sp>
        <p:nvSpPr>
          <p:cNvPr id="6" name="Freeform 6"/>
          <p:cNvSpPr/>
          <p:nvPr/>
        </p:nvSpPr>
        <p:spPr>
          <a:xfrm>
            <a:off x="-1348277" y="7200900"/>
            <a:ext cx="3687890" cy="4114800"/>
          </a:xfrm>
          <a:custGeom>
            <a:avLst/>
            <a:gdLst/>
            <a:ahLst/>
            <a:cxnLst/>
            <a:rect l="l" t="t" r="r" b="b"/>
            <a:pathLst>
              <a:path w="3687890" h="4114800">
                <a:moveTo>
                  <a:pt x="0" y="0"/>
                </a:moveTo>
                <a:lnTo>
                  <a:pt x="3687889" y="0"/>
                </a:lnTo>
                <a:lnTo>
                  <a:pt x="36878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04800" y="3086100"/>
            <a:ext cx="17678400" cy="6781799"/>
            <a:chOff x="0" y="0"/>
            <a:chExt cx="1893441" cy="1180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3441" cy="1180896"/>
            </a:xfrm>
            <a:custGeom>
              <a:avLst/>
              <a:gdLst/>
              <a:ahLst/>
              <a:cxnLst/>
              <a:rect l="l" t="t" r="r" b="b"/>
              <a:pathLst>
                <a:path w="1893441" h="1180896">
                  <a:moveTo>
                    <a:pt x="54921" y="0"/>
                  </a:moveTo>
                  <a:lnTo>
                    <a:pt x="1838520" y="0"/>
                  </a:lnTo>
                  <a:cubicBezTo>
                    <a:pt x="1853086" y="0"/>
                    <a:pt x="1867055" y="5786"/>
                    <a:pt x="1877355" y="16086"/>
                  </a:cubicBezTo>
                  <a:cubicBezTo>
                    <a:pt x="1887655" y="26386"/>
                    <a:pt x="1893441" y="40355"/>
                    <a:pt x="1893441" y="54921"/>
                  </a:cubicBezTo>
                  <a:lnTo>
                    <a:pt x="1893441" y="1125974"/>
                  </a:lnTo>
                  <a:cubicBezTo>
                    <a:pt x="1893441" y="1140540"/>
                    <a:pt x="1887655" y="1154510"/>
                    <a:pt x="1877355" y="1164810"/>
                  </a:cubicBezTo>
                  <a:cubicBezTo>
                    <a:pt x="1867055" y="1175109"/>
                    <a:pt x="1853086" y="1180896"/>
                    <a:pt x="1838520" y="1180896"/>
                  </a:cubicBezTo>
                  <a:lnTo>
                    <a:pt x="54921" y="1180896"/>
                  </a:lnTo>
                  <a:cubicBezTo>
                    <a:pt x="24589" y="1180896"/>
                    <a:pt x="0" y="1156307"/>
                    <a:pt x="0" y="1125974"/>
                  </a:cubicBezTo>
                  <a:lnTo>
                    <a:pt x="0" y="54921"/>
                  </a:lnTo>
                  <a:cubicBezTo>
                    <a:pt x="0" y="40355"/>
                    <a:pt x="5786" y="26386"/>
                    <a:pt x="16086" y="16086"/>
                  </a:cubicBezTo>
                  <a:cubicBezTo>
                    <a:pt x="26386" y="5786"/>
                    <a:pt x="40355" y="0"/>
                    <a:pt x="54921" y="0"/>
                  </a:cubicBezTo>
                  <a:close/>
                </a:path>
              </a:pathLst>
            </a:custGeom>
            <a:solidFill>
              <a:srgbClr val="FFFAF2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93441" cy="1238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F7315AF-C15A-8334-ED96-D7C0BDC289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4249" y="4657524"/>
            <a:ext cx="4734586" cy="49155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5521E6-FFA1-EB82-A19C-EE9FC037D1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5283" y="5406598"/>
            <a:ext cx="5134692" cy="4282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F235AD-EEE6-1A0F-E685-B6CDA8E70DB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323" r="-4323"/>
          <a:stretch/>
        </p:blipFill>
        <p:spPr>
          <a:xfrm>
            <a:off x="503102" y="3315384"/>
            <a:ext cx="4800600" cy="35150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556F9A-F9C9-041F-D800-A6127B1AE3F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876" r="6526"/>
          <a:stretch/>
        </p:blipFill>
        <p:spPr>
          <a:xfrm>
            <a:off x="8686801" y="3477517"/>
            <a:ext cx="4913182" cy="43945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3884" y="7440701"/>
            <a:ext cx="3718325" cy="3177477"/>
          </a:xfrm>
          <a:custGeom>
            <a:avLst/>
            <a:gdLst/>
            <a:ahLst/>
            <a:cxnLst/>
            <a:rect l="l" t="t" r="r" b="b"/>
            <a:pathLst>
              <a:path w="3718325" h="3177477">
                <a:moveTo>
                  <a:pt x="0" y="0"/>
                </a:moveTo>
                <a:lnTo>
                  <a:pt x="3718325" y="0"/>
                </a:lnTo>
                <a:lnTo>
                  <a:pt x="3718325" y="3177477"/>
                </a:lnTo>
                <a:lnTo>
                  <a:pt x="0" y="3177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3004" y="3087055"/>
            <a:ext cx="15061992" cy="6298651"/>
          </a:xfrm>
          <a:custGeom>
            <a:avLst/>
            <a:gdLst/>
            <a:ahLst/>
            <a:cxnLst/>
            <a:rect l="l" t="t" r="r" b="b"/>
            <a:pathLst>
              <a:path w="15061992" h="6298651">
                <a:moveTo>
                  <a:pt x="0" y="0"/>
                </a:moveTo>
                <a:lnTo>
                  <a:pt x="15061992" y="0"/>
                </a:lnTo>
                <a:lnTo>
                  <a:pt x="15061992" y="6298651"/>
                </a:lnTo>
                <a:lnTo>
                  <a:pt x="0" y="629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5572" y="-741688"/>
            <a:ext cx="3910792" cy="3540776"/>
          </a:xfrm>
          <a:custGeom>
            <a:avLst/>
            <a:gdLst/>
            <a:ahLst/>
            <a:cxnLst/>
            <a:rect l="l" t="t" r="r" b="b"/>
            <a:pathLst>
              <a:path w="3910792" h="3540776">
                <a:moveTo>
                  <a:pt x="0" y="0"/>
                </a:moveTo>
                <a:lnTo>
                  <a:pt x="3910793" y="0"/>
                </a:lnTo>
                <a:lnTo>
                  <a:pt x="3910793" y="3540776"/>
                </a:lnTo>
                <a:lnTo>
                  <a:pt x="0" y="3540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51547" y="-741688"/>
            <a:ext cx="3960495" cy="4114800"/>
          </a:xfrm>
          <a:custGeom>
            <a:avLst/>
            <a:gdLst/>
            <a:ahLst/>
            <a:cxnLst/>
            <a:rect l="l" t="t" r="r" b="b"/>
            <a:pathLst>
              <a:path w="3960495" h="4114800">
                <a:moveTo>
                  <a:pt x="0" y="0"/>
                </a:moveTo>
                <a:lnTo>
                  <a:pt x="3960495" y="0"/>
                </a:lnTo>
                <a:lnTo>
                  <a:pt x="3960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46206" y="1240569"/>
            <a:ext cx="11395587" cy="15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Kesimpulan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6765" y="3911379"/>
            <a:ext cx="13268247" cy="497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4000" dirty="0" err="1"/>
              <a:t>Berdasarkan</a:t>
            </a:r>
            <a:r>
              <a:rPr lang="en-US" sz="4000" dirty="0"/>
              <a:t> </a:t>
            </a:r>
            <a:r>
              <a:rPr lang="en-US" sz="4000" dirty="0" err="1"/>
              <a:t>hasil</a:t>
            </a:r>
            <a:r>
              <a:rPr lang="en-US" sz="4000" dirty="0"/>
              <a:t> </a:t>
            </a:r>
            <a:r>
              <a:rPr lang="en-US" sz="4000" dirty="0" err="1"/>
              <a:t>penelitian</a:t>
            </a:r>
            <a:r>
              <a:rPr lang="en-US" sz="4000" dirty="0"/>
              <a:t> </a:t>
            </a:r>
            <a:r>
              <a:rPr lang="en-US" sz="4000" dirty="0" err="1"/>
              <a:t>maka</a:t>
            </a:r>
            <a:r>
              <a:rPr lang="en-US" sz="4000" dirty="0"/>
              <a:t> </a:t>
            </a:r>
            <a:r>
              <a:rPr lang="en-US" sz="4000" dirty="0" err="1"/>
              <a:t>dapat</a:t>
            </a:r>
            <a:r>
              <a:rPr lang="en-US" sz="4000" dirty="0"/>
              <a:t> </a:t>
            </a:r>
            <a:r>
              <a:rPr lang="en-US" sz="4000" dirty="0" err="1"/>
              <a:t>ditarik</a:t>
            </a:r>
            <a:r>
              <a:rPr lang="en-US" sz="4000" dirty="0"/>
              <a:t> </a:t>
            </a:r>
            <a:r>
              <a:rPr lang="en-US" sz="4000" dirty="0" err="1"/>
              <a:t>beberapa</a:t>
            </a:r>
            <a:r>
              <a:rPr lang="en-US" sz="4000" dirty="0"/>
              <a:t> </a:t>
            </a:r>
            <a:r>
              <a:rPr lang="en-US" sz="4000" dirty="0" err="1"/>
              <a:t>kesimpulan</a:t>
            </a:r>
            <a:r>
              <a:rPr lang="en-US" sz="4000" dirty="0"/>
              <a:t> </a:t>
            </a:r>
            <a:r>
              <a:rPr lang="en-US" sz="4000" dirty="0" err="1"/>
              <a:t>sebagai</a:t>
            </a:r>
            <a:r>
              <a:rPr lang="en-US" sz="4000" dirty="0"/>
              <a:t> </a:t>
            </a:r>
            <a:r>
              <a:rPr lang="en-US" sz="4000" dirty="0" err="1"/>
              <a:t>berikut</a:t>
            </a:r>
            <a:r>
              <a:rPr lang="en-US" sz="4000" dirty="0"/>
              <a:t>: </a:t>
            </a:r>
          </a:p>
          <a:p>
            <a:pPr marL="514350" indent="-514350">
              <a:lnSpc>
                <a:spcPts val="3500"/>
              </a:lnSpc>
              <a:buAutoNum type="arabicPeriod"/>
            </a:pPr>
            <a:r>
              <a:rPr lang="en-US" sz="4000" dirty="0" err="1"/>
              <a:t>Aplikasi</a:t>
            </a:r>
            <a:r>
              <a:rPr lang="en-US" sz="4000" dirty="0"/>
              <a:t> </a:t>
            </a:r>
            <a:r>
              <a:rPr lang="en-US" sz="4000" dirty="0" err="1"/>
              <a:t>pencarian</a:t>
            </a:r>
            <a:r>
              <a:rPr lang="en-US" sz="4000" dirty="0"/>
              <a:t> kata pada </a:t>
            </a:r>
            <a:r>
              <a:rPr lang="en-US" sz="4000" dirty="0" err="1"/>
              <a:t>ayat</a:t>
            </a:r>
            <a:r>
              <a:rPr lang="en-US" sz="4000" dirty="0"/>
              <a:t> Al-Qur’an </a:t>
            </a:r>
            <a:r>
              <a:rPr lang="en-US" sz="4000" dirty="0" err="1"/>
              <a:t>dapat</a:t>
            </a:r>
            <a:r>
              <a:rPr lang="en-US" sz="4000" dirty="0"/>
              <a:t> </a:t>
            </a:r>
            <a:r>
              <a:rPr lang="en-US" sz="4000" dirty="0" err="1"/>
              <a:t>membantu</a:t>
            </a:r>
            <a:r>
              <a:rPr lang="en-US" sz="4000" dirty="0"/>
              <a:t> </a:t>
            </a:r>
            <a:r>
              <a:rPr lang="en-US" sz="4000" dirty="0" err="1"/>
              <a:t>pengguna</a:t>
            </a:r>
            <a:r>
              <a:rPr lang="en-US" sz="4000" dirty="0"/>
              <a:t> smartphone </a:t>
            </a:r>
            <a:r>
              <a:rPr lang="en-US" sz="4000" dirty="0" err="1"/>
              <a:t>dalam</a:t>
            </a:r>
            <a:r>
              <a:rPr lang="en-US" sz="4000" dirty="0"/>
              <a:t> </a:t>
            </a:r>
            <a:r>
              <a:rPr lang="en-US" sz="4000" dirty="0" err="1"/>
              <a:t>mencari</a:t>
            </a:r>
            <a:r>
              <a:rPr lang="en-US" sz="4000" dirty="0"/>
              <a:t> kata pada </a:t>
            </a:r>
            <a:r>
              <a:rPr lang="en-US" sz="4000" dirty="0" err="1"/>
              <a:t>ayat</a:t>
            </a:r>
            <a:r>
              <a:rPr lang="en-US" sz="4000" dirty="0"/>
              <a:t> </a:t>
            </a:r>
            <a:r>
              <a:rPr lang="en-US" sz="4000" dirty="0" err="1"/>
              <a:t>dengan</a:t>
            </a:r>
            <a:r>
              <a:rPr lang="en-US" sz="4000" dirty="0"/>
              <a:t> </a:t>
            </a:r>
            <a:r>
              <a:rPr lang="en-US" sz="4000" dirty="0" err="1"/>
              <a:t>lebih</a:t>
            </a:r>
            <a:r>
              <a:rPr lang="en-US" sz="4000" dirty="0"/>
              <a:t> </a:t>
            </a:r>
            <a:r>
              <a:rPr lang="en-US" sz="4000" dirty="0" err="1"/>
              <a:t>cepat</a:t>
            </a:r>
            <a:r>
              <a:rPr lang="en-US" sz="4000" dirty="0"/>
              <a:t>. </a:t>
            </a:r>
          </a:p>
          <a:p>
            <a:pPr marL="514350" indent="-514350">
              <a:lnSpc>
                <a:spcPts val="3500"/>
              </a:lnSpc>
              <a:buAutoNum type="arabicPeriod"/>
            </a:pPr>
            <a:r>
              <a:rPr lang="en-US" sz="4000" dirty="0" err="1"/>
              <a:t>Aplikasi</a:t>
            </a:r>
            <a:r>
              <a:rPr lang="en-US" sz="4000" dirty="0"/>
              <a:t> </a:t>
            </a:r>
            <a:r>
              <a:rPr lang="en-US" sz="4000" dirty="0" err="1"/>
              <a:t>ini</a:t>
            </a:r>
            <a:r>
              <a:rPr lang="en-US" sz="4000" dirty="0"/>
              <a:t>, </a:t>
            </a:r>
            <a:r>
              <a:rPr lang="en-US" sz="4000" dirty="0" err="1"/>
              <a:t>dapat</a:t>
            </a:r>
            <a:r>
              <a:rPr lang="en-US" sz="4000" dirty="0"/>
              <a:t> </a:t>
            </a:r>
            <a:r>
              <a:rPr lang="en-US" sz="4000" dirty="0" err="1"/>
              <a:t>membantu</a:t>
            </a:r>
            <a:r>
              <a:rPr lang="en-US" sz="4000" dirty="0"/>
              <a:t> </a:t>
            </a:r>
            <a:r>
              <a:rPr lang="en-US" sz="4000" dirty="0" err="1"/>
              <a:t>pengguna</a:t>
            </a:r>
            <a:r>
              <a:rPr lang="en-US" sz="4000" dirty="0"/>
              <a:t> yang </a:t>
            </a:r>
            <a:r>
              <a:rPr lang="en-US" sz="4000" dirty="0" err="1"/>
              <a:t>ingin</a:t>
            </a:r>
            <a:r>
              <a:rPr lang="en-US" sz="4000" dirty="0"/>
              <a:t> men-</a:t>
            </a:r>
            <a:r>
              <a:rPr lang="en-US" sz="4000" dirty="0" err="1"/>
              <a:t>tadabburi</a:t>
            </a:r>
            <a:r>
              <a:rPr lang="en-US" sz="4000" dirty="0"/>
              <a:t> </a:t>
            </a:r>
            <a:r>
              <a:rPr lang="en-US" sz="4000" dirty="0" err="1"/>
              <a:t>ayat</a:t>
            </a:r>
            <a:r>
              <a:rPr lang="en-US" sz="4000" dirty="0"/>
              <a:t> Al-Qur’an </a:t>
            </a:r>
            <a:r>
              <a:rPr lang="en-US" sz="4000" dirty="0" err="1"/>
              <a:t>dengan</a:t>
            </a:r>
            <a:r>
              <a:rPr lang="en-US" sz="4000" dirty="0"/>
              <a:t> </a:t>
            </a:r>
            <a:r>
              <a:rPr lang="en-US" sz="4000" dirty="0" err="1"/>
              <a:t>cepat</a:t>
            </a:r>
            <a:r>
              <a:rPr lang="en-US" sz="4000" dirty="0"/>
              <a:t>. </a:t>
            </a:r>
          </a:p>
          <a:p>
            <a:pPr marL="514350" indent="-514350">
              <a:lnSpc>
                <a:spcPts val="3500"/>
              </a:lnSpc>
              <a:buAutoNum type="arabicPeriod"/>
            </a:pPr>
            <a:r>
              <a:rPr lang="en-US" sz="4000" dirty="0" err="1"/>
              <a:t>Algoritma</a:t>
            </a:r>
            <a:r>
              <a:rPr lang="en-US" sz="4000" dirty="0"/>
              <a:t> </a:t>
            </a:r>
            <a:r>
              <a:rPr lang="en-US" sz="4000" dirty="0" err="1"/>
              <a:t>knuth</a:t>
            </a:r>
            <a:r>
              <a:rPr lang="en-US" sz="4000" dirty="0"/>
              <a:t> </a:t>
            </a:r>
            <a:r>
              <a:rPr lang="en-US" sz="4000" dirty="0" err="1"/>
              <a:t>morris</a:t>
            </a:r>
            <a:r>
              <a:rPr lang="en-US" sz="4000" dirty="0"/>
              <a:t> </a:t>
            </a:r>
            <a:r>
              <a:rPr lang="en-US" sz="4000" dirty="0" err="1"/>
              <a:t>pratt</a:t>
            </a:r>
            <a:r>
              <a:rPr lang="en-US" sz="4000" dirty="0"/>
              <a:t> </a:t>
            </a:r>
            <a:r>
              <a:rPr lang="en-US" sz="4000" dirty="0" err="1"/>
              <a:t>dapat</a:t>
            </a:r>
            <a:r>
              <a:rPr lang="en-US" sz="4000" dirty="0"/>
              <a:t> </a:t>
            </a:r>
            <a:r>
              <a:rPr lang="en-US" sz="4000" dirty="0" err="1"/>
              <a:t>diterapkan</a:t>
            </a:r>
            <a:r>
              <a:rPr lang="en-US" sz="4000" dirty="0"/>
              <a:t> </a:t>
            </a:r>
            <a:r>
              <a:rPr lang="en-US" sz="4000" dirty="0" err="1"/>
              <a:t>dalam</a:t>
            </a:r>
            <a:r>
              <a:rPr lang="en-US" sz="4000" dirty="0"/>
              <a:t> </a:t>
            </a:r>
            <a:r>
              <a:rPr lang="en-US" sz="4000" dirty="0" err="1"/>
              <a:t>perancangan</a:t>
            </a:r>
            <a:r>
              <a:rPr lang="en-US" sz="4000" dirty="0"/>
              <a:t> </a:t>
            </a:r>
            <a:r>
              <a:rPr lang="en-US" sz="4000" dirty="0" err="1"/>
              <a:t>aplikasi</a:t>
            </a:r>
            <a:r>
              <a:rPr lang="en-US" sz="4000" dirty="0"/>
              <a:t> mobile </a:t>
            </a:r>
            <a:r>
              <a:rPr lang="en-US" sz="4000" dirty="0" err="1"/>
              <a:t>pencarian</a:t>
            </a:r>
            <a:r>
              <a:rPr lang="en-US" sz="4000" dirty="0"/>
              <a:t> kata pada arti </a:t>
            </a:r>
            <a:r>
              <a:rPr lang="en-US" sz="4000" dirty="0" err="1"/>
              <a:t>ayat</a:t>
            </a:r>
            <a:r>
              <a:rPr lang="en-US" sz="4000" dirty="0"/>
              <a:t> Al-Qur’an </a:t>
            </a:r>
            <a:r>
              <a:rPr lang="en-US" sz="4000" dirty="0" err="1"/>
              <a:t>sehingga</a:t>
            </a:r>
            <a:r>
              <a:rPr lang="en-US" sz="4000" dirty="0"/>
              <a:t> </a:t>
            </a:r>
            <a:r>
              <a:rPr lang="en-US" sz="4000" dirty="0" err="1"/>
              <a:t>dapat</a:t>
            </a:r>
            <a:r>
              <a:rPr lang="en-US" sz="4000" dirty="0"/>
              <a:t> </a:t>
            </a:r>
            <a:r>
              <a:rPr lang="en-US" sz="4000" dirty="0" err="1"/>
              <a:t>memudahkan</a:t>
            </a:r>
            <a:r>
              <a:rPr lang="en-US" sz="4000" dirty="0"/>
              <a:t> </a:t>
            </a:r>
            <a:r>
              <a:rPr lang="en-US" sz="4000" dirty="0" err="1"/>
              <a:t>pengguna</a:t>
            </a:r>
            <a:r>
              <a:rPr lang="en-US" sz="4000" dirty="0"/>
              <a:t> </a:t>
            </a:r>
            <a:r>
              <a:rPr lang="en-US" sz="4000" dirty="0" err="1"/>
              <a:t>untuk</a:t>
            </a:r>
            <a:r>
              <a:rPr lang="en-US" sz="4000" dirty="0"/>
              <a:t> </a:t>
            </a:r>
            <a:r>
              <a:rPr lang="en-US" sz="4000" dirty="0" err="1"/>
              <a:t>mencari</a:t>
            </a:r>
            <a:r>
              <a:rPr lang="en-US" sz="4000" dirty="0"/>
              <a:t> kata yang </a:t>
            </a:r>
            <a:r>
              <a:rPr lang="en-US" sz="4000" dirty="0" err="1"/>
              <a:t>ingin</a:t>
            </a:r>
            <a:r>
              <a:rPr lang="en-US" sz="4000" dirty="0"/>
              <a:t>  di </a:t>
            </a:r>
            <a:r>
              <a:rPr lang="en-US" sz="4000" dirty="0" err="1"/>
              <a:t>terjemahkan</a:t>
            </a:r>
            <a:endParaRPr lang="en-US" sz="4000" dirty="0">
              <a:solidFill>
                <a:srgbClr val="00000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CBC10D-4256-BAEB-23ED-353139AE0778}"/>
              </a:ext>
            </a:extLst>
          </p:cNvPr>
          <p:cNvSpPr/>
          <p:nvPr/>
        </p:nvSpPr>
        <p:spPr>
          <a:xfrm>
            <a:off x="1267721" y="1849783"/>
            <a:ext cx="15752559" cy="6587434"/>
          </a:xfrm>
          <a:custGeom>
            <a:avLst/>
            <a:gdLst/>
            <a:ahLst/>
            <a:cxnLst/>
            <a:rect l="l" t="t" r="r" b="b"/>
            <a:pathLst>
              <a:path w="15752559" h="6587434">
                <a:moveTo>
                  <a:pt x="0" y="0"/>
                </a:moveTo>
                <a:lnTo>
                  <a:pt x="15752558" y="0"/>
                </a:lnTo>
                <a:lnTo>
                  <a:pt x="15752558" y="6587434"/>
                </a:lnTo>
                <a:lnTo>
                  <a:pt x="0" y="658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86E095-25E5-35DE-E808-02E4998B3D0E}"/>
              </a:ext>
            </a:extLst>
          </p:cNvPr>
          <p:cNvSpPr/>
          <p:nvPr/>
        </p:nvSpPr>
        <p:spPr>
          <a:xfrm>
            <a:off x="-1014127" y="5942273"/>
            <a:ext cx="4085654" cy="4114800"/>
          </a:xfrm>
          <a:custGeom>
            <a:avLst/>
            <a:gdLst/>
            <a:ahLst/>
            <a:cxnLst/>
            <a:rect l="l" t="t" r="r" b="b"/>
            <a:pathLst>
              <a:path w="4085654" h="4114800">
                <a:moveTo>
                  <a:pt x="0" y="0"/>
                </a:moveTo>
                <a:lnTo>
                  <a:pt x="4085654" y="0"/>
                </a:lnTo>
                <a:lnTo>
                  <a:pt x="4085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4FF2D21-EB3F-6D87-2578-F539716992C2}"/>
              </a:ext>
            </a:extLst>
          </p:cNvPr>
          <p:cNvSpPr/>
          <p:nvPr/>
        </p:nvSpPr>
        <p:spPr>
          <a:xfrm>
            <a:off x="1267721" y="1849783"/>
            <a:ext cx="1438035" cy="1489490"/>
          </a:xfrm>
          <a:custGeom>
            <a:avLst/>
            <a:gdLst/>
            <a:ahLst/>
            <a:cxnLst/>
            <a:rect l="l" t="t" r="r" b="b"/>
            <a:pathLst>
              <a:path w="1438035" h="1489490">
                <a:moveTo>
                  <a:pt x="0" y="0"/>
                </a:moveTo>
                <a:lnTo>
                  <a:pt x="1438034" y="0"/>
                </a:lnTo>
                <a:lnTo>
                  <a:pt x="1438034" y="1489490"/>
                </a:lnTo>
                <a:lnTo>
                  <a:pt x="0" y="148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DF84530-36D3-B7F5-940A-49F24C6B2C07}"/>
              </a:ext>
            </a:extLst>
          </p:cNvPr>
          <p:cNvSpPr txBox="1"/>
          <p:nvPr/>
        </p:nvSpPr>
        <p:spPr>
          <a:xfrm>
            <a:off x="3680421" y="3016260"/>
            <a:ext cx="10927158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endParaRPr lang="en-US" sz="9999">
              <a:solidFill>
                <a:srgbClr val="385FB1"/>
              </a:solidFill>
              <a:latin typeface="Kawaii RT"/>
            </a:endParaRPr>
          </a:p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Terima Kasih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567E5C-F66A-BAAA-17CC-A6D4477D74BE}"/>
              </a:ext>
            </a:extLst>
          </p:cNvPr>
          <p:cNvSpPr txBox="1"/>
          <p:nvPr/>
        </p:nvSpPr>
        <p:spPr>
          <a:xfrm>
            <a:off x="6200648" y="8836062"/>
            <a:ext cx="588670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Presentasi Oleh Ina asiah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9C91AE6-FEE5-DF84-3383-06F77A02E7AF}"/>
              </a:ext>
            </a:extLst>
          </p:cNvPr>
          <p:cNvSpPr txBox="1"/>
          <p:nvPr/>
        </p:nvSpPr>
        <p:spPr>
          <a:xfrm>
            <a:off x="1028700" y="981075"/>
            <a:ext cx="65913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Universitas Binaniaga Indonesia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B016D51-4B32-5508-8371-3640E8969643}"/>
              </a:ext>
            </a:extLst>
          </p:cNvPr>
          <p:cNvSpPr/>
          <p:nvPr/>
        </p:nvSpPr>
        <p:spPr>
          <a:xfrm rot="-1244532" flipH="1">
            <a:off x="14077008" y="2512053"/>
            <a:ext cx="672630" cy="1242735"/>
          </a:xfrm>
          <a:custGeom>
            <a:avLst/>
            <a:gdLst/>
            <a:ahLst/>
            <a:cxnLst/>
            <a:rect l="l" t="t" r="r" b="b"/>
            <a:pathLst>
              <a:path w="672630" h="1242735">
                <a:moveTo>
                  <a:pt x="672631" y="0"/>
                </a:moveTo>
                <a:lnTo>
                  <a:pt x="0" y="0"/>
                </a:lnTo>
                <a:lnTo>
                  <a:pt x="0" y="1242735"/>
                </a:lnTo>
                <a:lnTo>
                  <a:pt x="672631" y="1242735"/>
                </a:lnTo>
                <a:lnTo>
                  <a:pt x="67263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9013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1657" y="3287753"/>
            <a:ext cx="12024686" cy="5028505"/>
          </a:xfrm>
          <a:custGeom>
            <a:avLst/>
            <a:gdLst/>
            <a:ahLst/>
            <a:cxnLst/>
            <a:rect l="l" t="t" r="r" b="b"/>
            <a:pathLst>
              <a:path w="12024686" h="5028505">
                <a:moveTo>
                  <a:pt x="0" y="0"/>
                </a:moveTo>
                <a:lnTo>
                  <a:pt x="12024686" y="0"/>
                </a:lnTo>
                <a:lnTo>
                  <a:pt x="12024686" y="5028505"/>
                </a:lnTo>
                <a:lnTo>
                  <a:pt x="0" y="502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80285" y="4143932"/>
            <a:ext cx="11401064" cy="3617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600" dirty="0">
                <a:solidFill>
                  <a:srgbClr val="000000"/>
                </a:solidFill>
                <a:latin typeface="Nunito Bold"/>
              </a:rPr>
              <a:t>Al-Quran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merupakan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kitab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umat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islam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yang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memiliki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114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surat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, 30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juz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dan 6236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ayat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.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Untuk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mencari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sebuah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topik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jika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dilakukan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akan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memerlukan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waktu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yang sangat lama,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untuk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itu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penliti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membuat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aplikasi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pencariian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kata di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dalam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Al-Quran.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Sistem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pencarian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berbasis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android dan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menggunakan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algoritma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String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Matchine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Knuth-Morris-Pratt.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Aplikasi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dibangun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menggunakan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Bahasa </a:t>
            </a:r>
            <a:r>
              <a:rPr lang="en-US" sz="3600" dirty="0" err="1">
                <a:solidFill>
                  <a:srgbClr val="000000"/>
                </a:solidFill>
                <a:latin typeface="Nunito Bold"/>
              </a:rPr>
              <a:t>pemprograman</a:t>
            </a:r>
            <a:r>
              <a:rPr lang="en-US" sz="3600" dirty="0">
                <a:solidFill>
                  <a:srgbClr val="000000"/>
                </a:solidFill>
                <a:latin typeface="Nunito Bold"/>
              </a:rPr>
              <a:t> java</a:t>
            </a:r>
          </a:p>
        </p:txBody>
      </p:sp>
      <p:sp>
        <p:nvSpPr>
          <p:cNvPr id="4" name="Freeform 4"/>
          <p:cNvSpPr/>
          <p:nvPr/>
        </p:nvSpPr>
        <p:spPr>
          <a:xfrm>
            <a:off x="15492194" y="7136303"/>
            <a:ext cx="2950334" cy="3282709"/>
          </a:xfrm>
          <a:custGeom>
            <a:avLst/>
            <a:gdLst/>
            <a:ahLst/>
            <a:cxnLst/>
            <a:rect l="l" t="t" r="r" b="b"/>
            <a:pathLst>
              <a:path w="2950334" h="3282709">
                <a:moveTo>
                  <a:pt x="0" y="0"/>
                </a:moveTo>
                <a:lnTo>
                  <a:pt x="2950334" y="0"/>
                </a:lnTo>
                <a:lnTo>
                  <a:pt x="2950334" y="3282708"/>
                </a:lnTo>
                <a:lnTo>
                  <a:pt x="0" y="328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698131">
            <a:off x="14788133" y="-962657"/>
            <a:ext cx="3471395" cy="4114800"/>
          </a:xfrm>
          <a:custGeom>
            <a:avLst/>
            <a:gdLst/>
            <a:ahLst/>
            <a:cxnLst/>
            <a:rect l="l" t="t" r="r" b="b"/>
            <a:pathLst>
              <a:path w="3471395" h="4114800">
                <a:moveTo>
                  <a:pt x="0" y="0"/>
                </a:moveTo>
                <a:lnTo>
                  <a:pt x="3471395" y="0"/>
                </a:lnTo>
                <a:lnTo>
                  <a:pt x="34713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498272" y="-1311926"/>
            <a:ext cx="4756994" cy="4114800"/>
          </a:xfrm>
          <a:custGeom>
            <a:avLst/>
            <a:gdLst/>
            <a:ahLst/>
            <a:cxnLst/>
            <a:rect l="l" t="t" r="r" b="b"/>
            <a:pathLst>
              <a:path w="4756994" h="4114800">
                <a:moveTo>
                  <a:pt x="0" y="0"/>
                </a:moveTo>
                <a:lnTo>
                  <a:pt x="4756994" y="0"/>
                </a:lnTo>
                <a:lnTo>
                  <a:pt x="4756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12225" y="6720257"/>
            <a:ext cx="4490914" cy="4114800"/>
          </a:xfrm>
          <a:custGeom>
            <a:avLst/>
            <a:gdLst/>
            <a:ahLst/>
            <a:cxnLst/>
            <a:rect l="l" t="t" r="r" b="b"/>
            <a:pathLst>
              <a:path w="4490914" h="4114800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04741" y="1237618"/>
            <a:ext cx="8678518" cy="15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Abstrak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97850" y="8826538"/>
            <a:ext cx="2682967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Presentasi Oleh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5592" y="8826538"/>
            <a:ext cx="2504559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unito Bold Italics"/>
              </a:rPr>
              <a:t>Inaasiah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4325" y="3091339"/>
            <a:ext cx="15899350" cy="7195661"/>
            <a:chOff x="0" y="0"/>
            <a:chExt cx="4187483" cy="13017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4325" y="1237979"/>
            <a:ext cx="9013754" cy="15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Pengantar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1200" y="3595802"/>
            <a:ext cx="14236895" cy="683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47"/>
              </a:lnSpc>
            </a:pPr>
            <a:r>
              <a:rPr lang="en-US" sz="4800" dirty="0">
                <a:latin typeface="Open Sans Bold"/>
              </a:rPr>
              <a:t>Al-Quran </a:t>
            </a:r>
            <a:r>
              <a:rPr lang="en-US" sz="4800" dirty="0" err="1">
                <a:latin typeface="Open Sans Bold"/>
              </a:rPr>
              <a:t>Adalah</a:t>
            </a:r>
            <a:r>
              <a:rPr lang="en-US" sz="4800" dirty="0">
                <a:latin typeface="Open Sans Bold"/>
              </a:rPr>
              <a:t> </a:t>
            </a:r>
            <a:r>
              <a:rPr lang="en-US" sz="4000" dirty="0">
                <a:latin typeface="Open Sans Bold"/>
              </a:rPr>
              <a:t>kitab </a:t>
            </a:r>
            <a:r>
              <a:rPr lang="en-US" sz="4000" dirty="0" err="1">
                <a:latin typeface="Open Sans Bold"/>
              </a:rPr>
              <a:t>suci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milik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umat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muslim</a:t>
            </a:r>
            <a:r>
              <a:rPr lang="en-US" sz="4000" dirty="0">
                <a:latin typeface="Open Sans Bold"/>
              </a:rPr>
              <a:t> yang </a:t>
            </a:r>
            <a:r>
              <a:rPr lang="en-US" sz="4000" dirty="0" err="1">
                <a:latin typeface="Open Sans Bold"/>
              </a:rPr>
              <a:t>didalamnya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mempunyai</a:t>
            </a:r>
            <a:r>
              <a:rPr lang="en-US" sz="4000" dirty="0">
                <a:latin typeface="Open Sans Bold"/>
              </a:rPr>
              <a:t> 30 </a:t>
            </a:r>
            <a:r>
              <a:rPr lang="en-US" sz="4000" dirty="0" err="1">
                <a:latin typeface="Open Sans Bold"/>
              </a:rPr>
              <a:t>juz</a:t>
            </a:r>
            <a:r>
              <a:rPr lang="en-US" sz="4000" dirty="0">
                <a:latin typeface="Open Sans Bold"/>
              </a:rPr>
              <a:t>, 114 </a:t>
            </a:r>
            <a:r>
              <a:rPr lang="en-US" sz="4000" dirty="0" err="1">
                <a:latin typeface="Open Sans Bold"/>
              </a:rPr>
              <a:t>surat</a:t>
            </a:r>
            <a:r>
              <a:rPr lang="en-US" sz="4000" dirty="0">
                <a:latin typeface="Open Sans Bold"/>
              </a:rPr>
              <a:t> dan 6236 </a:t>
            </a:r>
            <a:r>
              <a:rPr lang="en-US" sz="4000" dirty="0" err="1">
                <a:latin typeface="Open Sans Bold"/>
              </a:rPr>
              <a:t>ayat</a:t>
            </a:r>
            <a:r>
              <a:rPr lang="en-US" sz="4000" dirty="0">
                <a:latin typeface="Open Sans Bold"/>
              </a:rPr>
              <a:t>. Jadi </a:t>
            </a:r>
            <a:r>
              <a:rPr lang="en-US" sz="4000" dirty="0" err="1">
                <a:latin typeface="Open Sans Bold"/>
              </a:rPr>
              <a:t>akan</a:t>
            </a:r>
            <a:r>
              <a:rPr lang="en-US" sz="4000" dirty="0">
                <a:latin typeface="Open Sans Bold"/>
              </a:rPr>
              <a:t> sangat </a:t>
            </a:r>
            <a:r>
              <a:rPr lang="en-US" sz="4000" dirty="0" err="1">
                <a:latin typeface="Open Sans Bold"/>
              </a:rPr>
              <a:t>sulit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jika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ingin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menggali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informasi</a:t>
            </a:r>
            <a:r>
              <a:rPr lang="en-US" sz="4000" dirty="0">
                <a:latin typeface="Open Sans Bold"/>
              </a:rPr>
              <a:t> pada </a:t>
            </a:r>
            <a:r>
              <a:rPr lang="en-US" sz="4000" dirty="0" err="1">
                <a:latin typeface="Open Sans Bold"/>
              </a:rPr>
              <a:t>suatu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topik</a:t>
            </a:r>
            <a:r>
              <a:rPr lang="en-US" sz="4000" dirty="0">
                <a:latin typeface="Open Sans Bold"/>
              </a:rPr>
              <a:t> yang </a:t>
            </a:r>
            <a:r>
              <a:rPr lang="en-US" sz="4000" dirty="0" err="1">
                <a:latin typeface="Open Sans Bold"/>
              </a:rPr>
              <a:t>dibahas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dalam</a:t>
            </a:r>
            <a:r>
              <a:rPr lang="en-US" sz="4000" dirty="0">
                <a:latin typeface="Open Sans Bold"/>
              </a:rPr>
              <a:t> Al-Quran. </a:t>
            </a:r>
            <a:r>
              <a:rPr lang="en-US" sz="4000" dirty="0" err="1">
                <a:latin typeface="Open Sans Bold"/>
              </a:rPr>
              <a:t>Pencarian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dalam</a:t>
            </a:r>
            <a:r>
              <a:rPr lang="en-US" sz="4000" dirty="0">
                <a:latin typeface="Open Sans Bold"/>
              </a:rPr>
              <a:t> Al-Quran sangat </a:t>
            </a:r>
            <a:r>
              <a:rPr lang="en-US" sz="4000" dirty="0" err="1">
                <a:latin typeface="Open Sans Bold"/>
              </a:rPr>
              <a:t>perlu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mengingat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antara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surat</a:t>
            </a:r>
            <a:r>
              <a:rPr lang="en-US" sz="4000" dirty="0">
                <a:latin typeface="Open Sans Bold"/>
              </a:rPr>
              <a:t> dan </a:t>
            </a:r>
            <a:r>
              <a:rPr lang="en-US" sz="4000" dirty="0" err="1">
                <a:latin typeface="Open Sans Bold"/>
              </a:rPr>
              <a:t>ayat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satu</a:t>
            </a:r>
            <a:r>
              <a:rPr lang="en-US" sz="4000" dirty="0">
                <a:latin typeface="Open Sans Bold"/>
              </a:rPr>
              <a:t> dan yang </a:t>
            </a:r>
            <a:r>
              <a:rPr lang="en-US" sz="4000" dirty="0" err="1">
                <a:latin typeface="Open Sans Bold"/>
              </a:rPr>
              <a:t>lainnya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memiliki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hubungan</a:t>
            </a:r>
            <a:r>
              <a:rPr lang="en-US" sz="4000" dirty="0">
                <a:latin typeface="Open Sans Bold"/>
              </a:rPr>
              <a:t> dan </a:t>
            </a:r>
            <a:r>
              <a:rPr lang="en-US" sz="4000" dirty="0" err="1">
                <a:latin typeface="Open Sans Bold"/>
              </a:rPr>
              <a:t>berkaitan</a:t>
            </a:r>
            <a:r>
              <a:rPr lang="en-US" sz="4000" dirty="0">
                <a:latin typeface="Open Sans Bold"/>
              </a:rPr>
              <a:t>. </a:t>
            </a:r>
            <a:r>
              <a:rPr lang="en-US" sz="4000" dirty="0" err="1">
                <a:latin typeface="Open Sans Bold"/>
              </a:rPr>
              <a:t>Dengan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menggunakan</a:t>
            </a:r>
            <a:r>
              <a:rPr lang="en-US" sz="4000" dirty="0">
                <a:latin typeface="Open Sans Bold"/>
              </a:rPr>
              <a:t> kata </a:t>
            </a:r>
            <a:r>
              <a:rPr lang="en-US" sz="4000" dirty="0" err="1">
                <a:latin typeface="Open Sans Bold"/>
              </a:rPr>
              <a:t>kunci</a:t>
            </a:r>
            <a:r>
              <a:rPr lang="en-US" sz="4000" dirty="0">
                <a:latin typeface="Open Sans Bold"/>
              </a:rPr>
              <a:t>, </a:t>
            </a:r>
            <a:r>
              <a:rPr lang="en-US" sz="4000" dirty="0" err="1">
                <a:latin typeface="Open Sans Bold"/>
              </a:rPr>
              <a:t>maka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pencariaan</a:t>
            </a:r>
            <a:r>
              <a:rPr lang="en-US" sz="4000" dirty="0">
                <a:latin typeface="Open Sans Bold"/>
              </a:rPr>
              <a:t> kata di </a:t>
            </a:r>
            <a:r>
              <a:rPr lang="en-US" sz="4000" dirty="0" err="1">
                <a:latin typeface="Open Sans Bold"/>
              </a:rPr>
              <a:t>surat</a:t>
            </a:r>
            <a:r>
              <a:rPr lang="en-US" sz="4000" dirty="0">
                <a:latin typeface="Open Sans Bold"/>
              </a:rPr>
              <a:t> dan </a:t>
            </a:r>
            <a:r>
              <a:rPr lang="en-US" sz="4000" dirty="0" err="1">
                <a:latin typeface="Open Sans Bold"/>
              </a:rPr>
              <a:t>ayang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ke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berapa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akan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lebih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cepat</a:t>
            </a:r>
            <a:r>
              <a:rPr lang="en-US" sz="4000" dirty="0">
                <a:latin typeface="Open Sans Bold"/>
              </a:rPr>
              <a:t>.</a:t>
            </a:r>
          </a:p>
          <a:p>
            <a:pPr algn="just">
              <a:lnSpc>
                <a:spcPts val="4147"/>
              </a:lnSpc>
            </a:pPr>
            <a:r>
              <a:rPr lang="en-US" sz="4000" dirty="0" err="1">
                <a:latin typeface="Open Sans Bold"/>
              </a:rPr>
              <a:t>Sistem</a:t>
            </a:r>
            <a:r>
              <a:rPr lang="en-US" sz="4000" dirty="0">
                <a:latin typeface="Open Sans Bold"/>
              </a:rPr>
              <a:t> picarian kata </a:t>
            </a:r>
            <a:r>
              <a:rPr lang="en-US" sz="4000" dirty="0" err="1">
                <a:latin typeface="Open Sans Bold"/>
              </a:rPr>
              <a:t>menggunakan</a:t>
            </a:r>
            <a:r>
              <a:rPr lang="en-US" sz="4000" dirty="0">
                <a:latin typeface="Open Sans Bold"/>
              </a:rPr>
              <a:t> string matching </a:t>
            </a:r>
            <a:r>
              <a:rPr lang="en-US" sz="4000" dirty="0" err="1">
                <a:latin typeface="Open Sans Bold"/>
              </a:rPr>
              <a:t>yaitu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algoritma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pencocokan</a:t>
            </a:r>
            <a:r>
              <a:rPr lang="en-US" sz="4000" dirty="0">
                <a:latin typeface="Open Sans Bold"/>
              </a:rPr>
              <a:t> string yang </a:t>
            </a:r>
            <a:r>
              <a:rPr lang="en-US" sz="4000" dirty="0" err="1">
                <a:latin typeface="Open Sans Bold"/>
              </a:rPr>
              <a:t>bersifat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mencari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sebuah</a:t>
            </a:r>
            <a:r>
              <a:rPr lang="en-US" sz="4000" dirty="0">
                <a:latin typeface="Open Sans Bold"/>
              </a:rPr>
              <a:t> string yang </a:t>
            </a:r>
            <a:r>
              <a:rPr lang="en-US" sz="4000" dirty="0" err="1">
                <a:latin typeface="Open Sans Bold"/>
              </a:rPr>
              <a:t>terdiri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beberapa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karakte</a:t>
            </a:r>
            <a:r>
              <a:rPr lang="en-US" sz="4000" dirty="0">
                <a:latin typeface="Open Sans Bold"/>
              </a:rPr>
              <a:t>, </a:t>
            </a:r>
            <a:r>
              <a:rPr lang="en-US" sz="4000" dirty="0" err="1">
                <a:latin typeface="Open Sans Bold"/>
              </a:rPr>
              <a:t>dengan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cara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pencocokan</a:t>
            </a:r>
            <a:r>
              <a:rPr lang="en-US" sz="4000" dirty="0">
                <a:latin typeface="Open Sans Bold"/>
              </a:rPr>
              <a:t> kata yang </a:t>
            </a:r>
            <a:r>
              <a:rPr lang="en-US" sz="4000" dirty="0" err="1">
                <a:latin typeface="Open Sans Bold"/>
              </a:rPr>
              <a:t>dicari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dalam</a:t>
            </a:r>
            <a:r>
              <a:rPr lang="en-US" sz="4000" dirty="0">
                <a:latin typeface="Open Sans Bold"/>
              </a:rPr>
              <a:t> string </a:t>
            </a:r>
            <a:r>
              <a:rPr lang="en-US" sz="4000" dirty="0" err="1">
                <a:latin typeface="Open Sans Bold"/>
              </a:rPr>
              <a:t>sampai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memiliki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seluruh</a:t>
            </a:r>
            <a:r>
              <a:rPr lang="en-US" sz="4000" dirty="0">
                <a:latin typeface="Open Sans Bold"/>
              </a:rPr>
              <a:t> kata </a:t>
            </a:r>
            <a:r>
              <a:rPr lang="en-US" sz="4000" dirty="0" err="1">
                <a:latin typeface="Open Sans Bold"/>
              </a:rPr>
              <a:t>dalam</a:t>
            </a:r>
            <a:r>
              <a:rPr lang="en-US" sz="4000" dirty="0">
                <a:latin typeface="Open Sans Bold"/>
              </a:rPr>
              <a:t> kata yang </a:t>
            </a:r>
            <a:r>
              <a:rPr lang="en-US" sz="4000" dirty="0" err="1">
                <a:latin typeface="Open Sans Bold"/>
              </a:rPr>
              <a:t>sedang</a:t>
            </a:r>
            <a:r>
              <a:rPr lang="en-US" sz="4000" dirty="0">
                <a:latin typeface="Open Sans Bold"/>
              </a:rPr>
              <a:t> </a:t>
            </a:r>
            <a:r>
              <a:rPr lang="en-US" sz="4000" dirty="0" err="1">
                <a:latin typeface="Open Sans Bold"/>
              </a:rPr>
              <a:t>dicari</a:t>
            </a:r>
            <a:endParaRPr lang="en-US" sz="4000" dirty="0">
              <a:latin typeface="Open Sans Bold"/>
            </a:endParaRPr>
          </a:p>
        </p:txBody>
      </p:sp>
      <p:sp>
        <p:nvSpPr>
          <p:cNvPr id="12" name="Freeform 12"/>
          <p:cNvSpPr/>
          <p:nvPr/>
        </p:nvSpPr>
        <p:spPr>
          <a:xfrm rot="-1390018" flipH="1">
            <a:off x="9264306" y="706029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3212" y="-902197"/>
            <a:ext cx="4459511" cy="5609447"/>
          </a:xfrm>
          <a:custGeom>
            <a:avLst/>
            <a:gdLst/>
            <a:ahLst/>
            <a:cxnLst/>
            <a:rect l="l" t="t" r="r" b="b"/>
            <a:pathLst>
              <a:path w="4459511" h="5609447">
                <a:moveTo>
                  <a:pt x="0" y="0"/>
                </a:moveTo>
                <a:lnTo>
                  <a:pt x="4459511" y="0"/>
                </a:lnTo>
                <a:lnTo>
                  <a:pt x="4459511" y="5609447"/>
                </a:lnTo>
                <a:lnTo>
                  <a:pt x="0" y="5609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992903" y="-1157209"/>
            <a:ext cx="4140679" cy="4114800"/>
          </a:xfrm>
          <a:custGeom>
            <a:avLst/>
            <a:gdLst/>
            <a:ahLst/>
            <a:cxnLst/>
            <a:rect l="l" t="t" r="r" b="b"/>
            <a:pathLst>
              <a:path w="4140679" h="4114800">
                <a:moveTo>
                  <a:pt x="414067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40679" y="0"/>
                </a:lnTo>
                <a:lnTo>
                  <a:pt x="4140679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V="1">
            <a:off x="-558629" y="7452259"/>
            <a:ext cx="3532830" cy="2415573"/>
          </a:xfrm>
          <a:custGeom>
            <a:avLst/>
            <a:gdLst/>
            <a:ahLst/>
            <a:cxnLst/>
            <a:rect l="l" t="t" r="r" b="b"/>
            <a:pathLst>
              <a:path w="3532830" h="2415573">
                <a:moveTo>
                  <a:pt x="0" y="2415573"/>
                </a:moveTo>
                <a:lnTo>
                  <a:pt x="3532830" y="2415573"/>
                </a:lnTo>
                <a:lnTo>
                  <a:pt x="3532830" y="0"/>
                </a:lnTo>
                <a:lnTo>
                  <a:pt x="0" y="0"/>
                </a:lnTo>
                <a:lnTo>
                  <a:pt x="0" y="241557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9175">
            <a:off x="1183406" y="4618024"/>
            <a:ext cx="8475151" cy="3888592"/>
          </a:xfrm>
          <a:custGeom>
            <a:avLst/>
            <a:gdLst/>
            <a:ahLst/>
            <a:cxnLst/>
            <a:rect l="l" t="t" r="r" b="b"/>
            <a:pathLst>
              <a:path w="7432924" h="3108314">
                <a:moveTo>
                  <a:pt x="0" y="0"/>
                </a:moveTo>
                <a:lnTo>
                  <a:pt x="7432924" y="0"/>
                </a:lnTo>
                <a:lnTo>
                  <a:pt x="7432924" y="3108314"/>
                </a:lnTo>
                <a:lnTo>
                  <a:pt x="0" y="3108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9175">
            <a:off x="9686509" y="4631672"/>
            <a:ext cx="7432924" cy="3108314"/>
          </a:xfrm>
          <a:custGeom>
            <a:avLst/>
            <a:gdLst/>
            <a:ahLst/>
            <a:cxnLst/>
            <a:rect l="l" t="t" r="r" b="b"/>
            <a:pathLst>
              <a:path w="7432924" h="3108314">
                <a:moveTo>
                  <a:pt x="0" y="0"/>
                </a:moveTo>
                <a:lnTo>
                  <a:pt x="7432924" y="0"/>
                </a:lnTo>
                <a:lnTo>
                  <a:pt x="7432924" y="3108314"/>
                </a:lnTo>
                <a:lnTo>
                  <a:pt x="0" y="3108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00916" flipH="1">
            <a:off x="16529795" y="6954700"/>
            <a:ext cx="1985445" cy="3754979"/>
          </a:xfrm>
          <a:custGeom>
            <a:avLst/>
            <a:gdLst/>
            <a:ahLst/>
            <a:cxnLst/>
            <a:rect l="l" t="t" r="r" b="b"/>
            <a:pathLst>
              <a:path w="1985445" h="3754979">
                <a:moveTo>
                  <a:pt x="1985445" y="0"/>
                </a:moveTo>
                <a:lnTo>
                  <a:pt x="0" y="0"/>
                </a:lnTo>
                <a:lnTo>
                  <a:pt x="0" y="3754978"/>
                </a:lnTo>
                <a:lnTo>
                  <a:pt x="1985445" y="3754978"/>
                </a:lnTo>
                <a:lnTo>
                  <a:pt x="19854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95820" y="1355525"/>
            <a:ext cx="11896359" cy="15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Permasalahan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00" y="5284204"/>
            <a:ext cx="7871237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err="1"/>
              <a:t>Bagimana</a:t>
            </a:r>
            <a:r>
              <a:rPr lang="en-US" sz="3600" dirty="0"/>
              <a:t> proses </a:t>
            </a:r>
            <a:r>
              <a:rPr lang="en-US" sz="3600" dirty="0" err="1"/>
              <a:t>pencarian</a:t>
            </a:r>
            <a:r>
              <a:rPr lang="en-US" sz="3600" dirty="0"/>
              <a:t> </a:t>
            </a:r>
            <a:r>
              <a:rPr lang="en-US" sz="3600" dirty="0" err="1"/>
              <a:t>surat</a:t>
            </a:r>
            <a:r>
              <a:rPr lang="en-US" sz="3600" dirty="0"/>
              <a:t> dan </a:t>
            </a:r>
            <a:r>
              <a:rPr lang="en-US" sz="3600" dirty="0" err="1"/>
              <a:t>ayat</a:t>
            </a:r>
            <a:r>
              <a:rPr lang="en-US" sz="3600" dirty="0"/>
              <a:t> </a:t>
            </a:r>
            <a:r>
              <a:rPr lang="en-US" sz="3600" dirty="0" err="1"/>
              <a:t>AlQur’an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menerapkan</a:t>
            </a:r>
            <a:r>
              <a:rPr lang="en-US" sz="3600" dirty="0"/>
              <a:t> </a:t>
            </a:r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err="1"/>
              <a:t>KnuthMorris</a:t>
            </a:r>
            <a:r>
              <a:rPr lang="en-US" sz="3600" dirty="0"/>
              <a:t>-Pratt ? </a:t>
            </a:r>
          </a:p>
          <a:p>
            <a:pPr marL="457200" marR="0" lvl="0" indent="-457200" algn="just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merancang</a:t>
            </a:r>
            <a:r>
              <a:rPr lang="en-US" sz="3600" dirty="0"/>
              <a:t> </a:t>
            </a:r>
            <a:r>
              <a:rPr lang="en-US" sz="3600" dirty="0" err="1"/>
              <a:t>aplikasi</a:t>
            </a:r>
            <a:r>
              <a:rPr lang="en-US" sz="3600" dirty="0"/>
              <a:t> mobile </a:t>
            </a:r>
            <a:r>
              <a:rPr lang="en-US" sz="3600" dirty="0" err="1"/>
              <a:t>pencarian</a:t>
            </a:r>
            <a:r>
              <a:rPr lang="en-US" sz="3600" dirty="0"/>
              <a:t> </a:t>
            </a:r>
            <a:r>
              <a:rPr lang="en-US" sz="3600" dirty="0" err="1"/>
              <a:t>surat</a:t>
            </a:r>
            <a:r>
              <a:rPr lang="en-US" sz="3600" dirty="0"/>
              <a:t> dan </a:t>
            </a:r>
            <a:r>
              <a:rPr lang="en-US" sz="3600" dirty="0" err="1"/>
              <a:t>ayat</a:t>
            </a:r>
            <a:r>
              <a:rPr lang="en-US" sz="3600" dirty="0"/>
              <a:t> pada Al-Qur’an </a:t>
            </a:r>
            <a:r>
              <a:rPr lang="en-US" sz="3600" dirty="0" err="1"/>
              <a:t>menggunakan</a:t>
            </a:r>
            <a:r>
              <a:rPr lang="en-US" sz="3600" dirty="0"/>
              <a:t> </a:t>
            </a:r>
            <a:r>
              <a:rPr lang="en-US" sz="3600" dirty="0" err="1"/>
              <a:t>bahasa</a:t>
            </a:r>
            <a:r>
              <a:rPr lang="en-US" sz="3600" dirty="0"/>
              <a:t> </a:t>
            </a:r>
            <a:r>
              <a:rPr lang="en-US" sz="3600" dirty="0" err="1"/>
              <a:t>pemograman</a:t>
            </a:r>
            <a:r>
              <a:rPr lang="en-US" sz="3600" dirty="0"/>
              <a:t> Java dan XML 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44838" y="4841743"/>
            <a:ext cx="6316263" cy="268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just">
              <a:lnSpc>
                <a:spcPts val="3500"/>
              </a:lnSpc>
              <a:buFont typeface="+mj-lt"/>
              <a:buAutoNum type="arabicPeriod"/>
            </a:pPr>
            <a:r>
              <a:rPr lang="en-US" sz="2800" b="1" dirty="0" err="1"/>
              <a:t>Mengetahui</a:t>
            </a:r>
            <a:r>
              <a:rPr lang="en-US" sz="2800" b="1" dirty="0"/>
              <a:t> proses </a:t>
            </a:r>
            <a:r>
              <a:rPr lang="en-US" sz="2800" b="1" dirty="0" err="1"/>
              <a:t>pencarian</a:t>
            </a:r>
            <a:r>
              <a:rPr lang="en-US" sz="2800" b="1" dirty="0"/>
              <a:t> </a:t>
            </a:r>
            <a:r>
              <a:rPr lang="en-US" sz="2800" b="1" dirty="0" err="1"/>
              <a:t>surat</a:t>
            </a:r>
            <a:r>
              <a:rPr lang="en-US" sz="2800" b="1" dirty="0"/>
              <a:t> dan </a:t>
            </a:r>
            <a:r>
              <a:rPr lang="en-US" sz="2800" b="1" dirty="0" err="1"/>
              <a:t>ayat</a:t>
            </a:r>
            <a:r>
              <a:rPr lang="en-US" sz="2800" b="1" dirty="0"/>
              <a:t> pada Al-Qur’an </a:t>
            </a:r>
            <a:r>
              <a:rPr lang="en-US" sz="2800" b="1" dirty="0" err="1"/>
              <a:t>menggunakan</a:t>
            </a:r>
            <a:r>
              <a:rPr lang="en-US" sz="2800" b="1" dirty="0"/>
              <a:t> </a:t>
            </a:r>
            <a:r>
              <a:rPr lang="en-US" sz="2800" b="1" dirty="0" err="1"/>
              <a:t>algoritma</a:t>
            </a:r>
            <a:r>
              <a:rPr lang="en-US" sz="2800" b="1" dirty="0"/>
              <a:t> Knuth-</a:t>
            </a:r>
            <a:r>
              <a:rPr lang="en-US" sz="2800" b="1" dirty="0" err="1"/>
              <a:t>MorrisPratt</a:t>
            </a:r>
            <a:r>
              <a:rPr lang="en-US" sz="2800" b="1" dirty="0"/>
              <a:t>. </a:t>
            </a:r>
          </a:p>
          <a:p>
            <a:pPr marL="514350" indent="-514350" algn="just">
              <a:lnSpc>
                <a:spcPts val="3500"/>
              </a:lnSpc>
              <a:buFont typeface="+mj-lt"/>
              <a:buAutoNum type="arabicPeriod"/>
            </a:pPr>
            <a:r>
              <a:rPr lang="en-US" sz="2800" b="1" dirty="0" err="1"/>
              <a:t>Merancang</a:t>
            </a:r>
            <a:r>
              <a:rPr lang="en-US" sz="2800" b="1" dirty="0"/>
              <a:t> </a:t>
            </a:r>
            <a:r>
              <a:rPr lang="en-US" sz="2800" b="1" dirty="0" err="1"/>
              <a:t>aplikasi</a:t>
            </a:r>
            <a:r>
              <a:rPr lang="en-US" sz="2800" b="1" dirty="0"/>
              <a:t> android </a:t>
            </a:r>
            <a:r>
              <a:rPr lang="en-US" sz="2800" b="1" dirty="0" err="1"/>
              <a:t>pencarian</a:t>
            </a:r>
            <a:r>
              <a:rPr lang="en-US" sz="2800" b="1" dirty="0"/>
              <a:t> </a:t>
            </a:r>
            <a:r>
              <a:rPr lang="en-US" sz="2800" b="1" dirty="0" err="1"/>
              <a:t>surat</a:t>
            </a:r>
            <a:r>
              <a:rPr lang="en-US" sz="2800" b="1" dirty="0"/>
              <a:t> dan </a:t>
            </a:r>
            <a:r>
              <a:rPr lang="en-US" sz="2800" b="1" dirty="0" err="1"/>
              <a:t>ayat</a:t>
            </a:r>
            <a:r>
              <a:rPr lang="en-US" sz="2800" b="1" dirty="0"/>
              <a:t> Al-Qur’an </a:t>
            </a:r>
            <a:r>
              <a:rPr lang="en-US" sz="2800" b="1" dirty="0" err="1"/>
              <a:t>menggunakan</a:t>
            </a:r>
            <a:r>
              <a:rPr lang="en-US" sz="2800" b="1" dirty="0"/>
              <a:t> </a:t>
            </a:r>
            <a:r>
              <a:rPr lang="en-US" sz="2800" b="1" dirty="0" err="1"/>
              <a:t>bahasa</a:t>
            </a:r>
            <a:r>
              <a:rPr lang="en-US" sz="2800" b="1" dirty="0"/>
              <a:t> </a:t>
            </a:r>
            <a:r>
              <a:rPr lang="en-US" sz="2800" b="1" dirty="0" err="1"/>
              <a:t>pemrograman</a:t>
            </a:r>
            <a:r>
              <a:rPr lang="en-US" sz="2800" b="1" dirty="0"/>
              <a:t> Java dan XML.</a:t>
            </a:r>
            <a:endParaRPr lang="en-US" sz="2500" b="1" dirty="0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8826538"/>
            <a:ext cx="4666350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Nunito Bold"/>
              </a:rPr>
              <a:t>Presentasi</a:t>
            </a:r>
            <a:r>
              <a:rPr lang="en-US" sz="2500" dirty="0">
                <a:solidFill>
                  <a:srgbClr val="000000"/>
                </a:solidFill>
                <a:latin typeface="Nunito Bold"/>
              </a:rPr>
              <a:t> Oleh Ina </a:t>
            </a:r>
            <a:r>
              <a:rPr lang="en-US" sz="2500" dirty="0" err="1">
                <a:solidFill>
                  <a:srgbClr val="000000"/>
                </a:solidFill>
                <a:latin typeface="Nunito Bold"/>
              </a:rPr>
              <a:t>Asiah</a:t>
            </a:r>
            <a:endParaRPr lang="en-US" sz="2500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208036" y="8826538"/>
            <a:ext cx="950457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unito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8537" y="3466869"/>
            <a:ext cx="465927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>
                <a:solidFill>
                  <a:srgbClr val="000000"/>
                </a:solidFill>
                <a:latin typeface="Kawaii RT"/>
              </a:rPr>
              <a:t>Masalah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47621" y="3466869"/>
            <a:ext cx="471069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>
                <a:solidFill>
                  <a:srgbClr val="000000"/>
                </a:solidFill>
                <a:latin typeface="Kawaii RT"/>
              </a:rPr>
              <a:t>tujuan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9202">
            <a:off x="13672930" y="7926070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19" y="0"/>
                </a:lnTo>
                <a:lnTo>
                  <a:pt x="5800419" y="2858025"/>
                </a:lnTo>
                <a:lnTo>
                  <a:pt x="0" y="285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01055" y="6550359"/>
            <a:ext cx="4459511" cy="5609447"/>
          </a:xfrm>
          <a:custGeom>
            <a:avLst/>
            <a:gdLst/>
            <a:ahLst/>
            <a:cxnLst/>
            <a:rect l="l" t="t" r="r" b="b"/>
            <a:pathLst>
              <a:path w="4459511" h="5609447">
                <a:moveTo>
                  <a:pt x="0" y="0"/>
                </a:moveTo>
                <a:lnTo>
                  <a:pt x="4459510" y="0"/>
                </a:lnTo>
                <a:lnTo>
                  <a:pt x="4459510" y="5609448"/>
                </a:lnTo>
                <a:lnTo>
                  <a:pt x="0" y="560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129358"/>
            <a:ext cx="16230600" cy="6787342"/>
          </a:xfrm>
          <a:custGeom>
            <a:avLst/>
            <a:gdLst/>
            <a:ahLst/>
            <a:cxnLst/>
            <a:rect l="l" t="t" r="r" b="b"/>
            <a:pathLst>
              <a:path w="16230600" h="6787342">
                <a:moveTo>
                  <a:pt x="0" y="0"/>
                </a:moveTo>
                <a:lnTo>
                  <a:pt x="16230600" y="0"/>
                </a:lnTo>
                <a:lnTo>
                  <a:pt x="16230600" y="6787341"/>
                </a:lnTo>
                <a:lnTo>
                  <a:pt x="0" y="6787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76504" y="-741447"/>
            <a:ext cx="3995097" cy="4114800"/>
          </a:xfrm>
          <a:custGeom>
            <a:avLst/>
            <a:gdLst/>
            <a:ahLst/>
            <a:cxnLst/>
            <a:rect l="l" t="t" r="r" b="b"/>
            <a:pathLst>
              <a:path w="3995097" h="4114800">
                <a:moveTo>
                  <a:pt x="0" y="0"/>
                </a:moveTo>
                <a:lnTo>
                  <a:pt x="3995096" y="0"/>
                </a:lnTo>
                <a:lnTo>
                  <a:pt x="39950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264628" y="-199774"/>
            <a:ext cx="2950334" cy="3282709"/>
          </a:xfrm>
          <a:custGeom>
            <a:avLst/>
            <a:gdLst/>
            <a:ahLst/>
            <a:cxnLst/>
            <a:rect l="l" t="t" r="r" b="b"/>
            <a:pathLst>
              <a:path w="2950334" h="3282709">
                <a:moveTo>
                  <a:pt x="2950334" y="3282709"/>
                </a:moveTo>
                <a:lnTo>
                  <a:pt x="0" y="3282709"/>
                </a:lnTo>
                <a:lnTo>
                  <a:pt x="0" y="0"/>
                </a:lnTo>
                <a:lnTo>
                  <a:pt x="2950334" y="0"/>
                </a:lnTo>
                <a:lnTo>
                  <a:pt x="2950334" y="328270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1" y="3035310"/>
            <a:ext cx="179451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Metode penelitian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1496" y="5019666"/>
            <a:ext cx="15390703" cy="133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Nunito"/>
              </a:rPr>
              <a:t>Metode</a:t>
            </a:r>
            <a:r>
              <a:rPr lang="en-US" sz="25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unito"/>
              </a:rPr>
              <a:t>penelitian</a:t>
            </a:r>
            <a:r>
              <a:rPr lang="en-US" sz="2500" dirty="0">
                <a:solidFill>
                  <a:srgbClr val="000000"/>
                </a:solidFill>
                <a:latin typeface="Nunito"/>
              </a:rPr>
              <a:t> yang </a:t>
            </a:r>
            <a:r>
              <a:rPr lang="en-US" sz="2500" dirty="0" err="1">
                <a:solidFill>
                  <a:srgbClr val="000000"/>
                </a:solidFill>
                <a:latin typeface="Nunito"/>
              </a:rPr>
              <a:t>dilakukan</a:t>
            </a:r>
            <a:r>
              <a:rPr lang="en-US" sz="25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unito"/>
              </a:rPr>
              <a:t>dengan</a:t>
            </a:r>
            <a:r>
              <a:rPr lang="en-US" sz="25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unito"/>
              </a:rPr>
              <a:t>cara</a:t>
            </a:r>
            <a:r>
              <a:rPr lang="en-US" sz="25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unito"/>
              </a:rPr>
              <a:t>menguji</a:t>
            </a:r>
            <a:r>
              <a:rPr lang="en-US" sz="2500" dirty="0">
                <a:solidFill>
                  <a:srgbClr val="000000"/>
                </a:solidFill>
                <a:latin typeface="Nunito"/>
              </a:rPr>
              <a:t> :</a:t>
            </a:r>
          </a:p>
          <a:p>
            <a:pPr marL="457200" indent="-457200">
              <a:lnSpc>
                <a:spcPts val="3500"/>
              </a:lnSpc>
              <a:buAutoNum type="alphaLcParenR"/>
            </a:pPr>
            <a:r>
              <a:rPr lang="en-US" sz="2500" dirty="0">
                <a:solidFill>
                  <a:srgbClr val="000000"/>
                </a:solidFill>
                <a:latin typeface="Nunito"/>
              </a:rPr>
              <a:t>string matching</a:t>
            </a:r>
          </a:p>
          <a:p>
            <a:pPr marL="457200" indent="-457200">
              <a:lnSpc>
                <a:spcPts val="3500"/>
              </a:lnSpc>
              <a:buAutoNum type="alphaLcParenR"/>
            </a:pPr>
            <a:r>
              <a:rPr lang="en-US" sz="2500" dirty="0" err="1">
                <a:solidFill>
                  <a:srgbClr val="000000"/>
                </a:solidFill>
                <a:latin typeface="Nunito"/>
              </a:rPr>
              <a:t>Algoritma</a:t>
            </a:r>
            <a:r>
              <a:rPr lang="en-US" sz="25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unito"/>
              </a:rPr>
              <a:t>knuth</a:t>
            </a:r>
            <a:r>
              <a:rPr lang="en-US" sz="25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unito"/>
              </a:rPr>
              <a:t>morris</a:t>
            </a:r>
            <a:r>
              <a:rPr lang="en-US" sz="25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unito"/>
              </a:rPr>
              <a:t>pratt</a:t>
            </a:r>
            <a:endParaRPr lang="en-US" sz="2500" dirty="0">
              <a:solidFill>
                <a:srgbClr val="000000"/>
              </a:solidFill>
              <a:latin typeface="Nuni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208036" y="971550"/>
            <a:ext cx="950457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unito Bold"/>
              </a:rPr>
              <a:t>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71550"/>
            <a:ext cx="4666350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Presentasi Oleh Ina A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BCBB949-6436-B94B-752E-B3183B5892E4}"/>
              </a:ext>
            </a:extLst>
          </p:cNvPr>
          <p:cNvSpPr/>
          <p:nvPr/>
        </p:nvSpPr>
        <p:spPr>
          <a:xfrm>
            <a:off x="8763000" y="9315450"/>
            <a:ext cx="762000" cy="12382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58700" y="-790582"/>
            <a:ext cx="4079768" cy="3093206"/>
          </a:xfrm>
          <a:custGeom>
            <a:avLst/>
            <a:gdLst/>
            <a:ahLst/>
            <a:cxnLst/>
            <a:rect l="l" t="t" r="r" b="b"/>
            <a:pathLst>
              <a:path w="4079768" h="3093206">
                <a:moveTo>
                  <a:pt x="0" y="0"/>
                </a:moveTo>
                <a:lnTo>
                  <a:pt x="4079768" y="0"/>
                </a:lnTo>
                <a:lnTo>
                  <a:pt x="4079768" y="3093206"/>
                </a:lnTo>
                <a:lnTo>
                  <a:pt x="0" y="309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349815">
            <a:off x="16710533" y="1326886"/>
            <a:ext cx="3655871" cy="2190899"/>
          </a:xfrm>
          <a:custGeom>
            <a:avLst/>
            <a:gdLst/>
            <a:ahLst/>
            <a:cxnLst/>
            <a:rect l="l" t="t" r="r" b="b"/>
            <a:pathLst>
              <a:path w="3655871" h="2190899">
                <a:moveTo>
                  <a:pt x="0" y="0"/>
                </a:moveTo>
                <a:lnTo>
                  <a:pt x="3655871" y="0"/>
                </a:lnTo>
                <a:lnTo>
                  <a:pt x="3655871" y="2190898"/>
                </a:lnTo>
                <a:lnTo>
                  <a:pt x="0" y="219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0840" y="7678897"/>
            <a:ext cx="3346061" cy="3268287"/>
          </a:xfrm>
          <a:custGeom>
            <a:avLst/>
            <a:gdLst/>
            <a:ahLst/>
            <a:cxnLst/>
            <a:rect l="l" t="t" r="r" b="b"/>
            <a:pathLst>
              <a:path w="3346061" h="3268287">
                <a:moveTo>
                  <a:pt x="0" y="0"/>
                </a:moveTo>
                <a:lnTo>
                  <a:pt x="3346061" y="0"/>
                </a:lnTo>
                <a:lnTo>
                  <a:pt x="3346061" y="3268287"/>
                </a:lnTo>
                <a:lnTo>
                  <a:pt x="0" y="3268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98079" y="-720831"/>
            <a:ext cx="3654844" cy="3143166"/>
          </a:xfrm>
          <a:custGeom>
            <a:avLst/>
            <a:gdLst/>
            <a:ahLst/>
            <a:cxnLst/>
            <a:rect l="l" t="t" r="r" b="b"/>
            <a:pathLst>
              <a:path w="3654844" h="3143166">
                <a:moveTo>
                  <a:pt x="0" y="0"/>
                </a:moveTo>
                <a:lnTo>
                  <a:pt x="3654844" y="0"/>
                </a:lnTo>
                <a:lnTo>
                  <a:pt x="3654844" y="3143166"/>
                </a:lnTo>
                <a:lnTo>
                  <a:pt x="0" y="3143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6717" flipV="1">
            <a:off x="14677322" y="2920388"/>
            <a:ext cx="1352349" cy="1191758"/>
          </a:xfrm>
          <a:custGeom>
            <a:avLst/>
            <a:gdLst/>
            <a:ahLst/>
            <a:cxnLst/>
            <a:rect l="l" t="t" r="r" b="b"/>
            <a:pathLst>
              <a:path w="1352349" h="1191758">
                <a:moveTo>
                  <a:pt x="0" y="1191758"/>
                </a:moveTo>
                <a:lnTo>
                  <a:pt x="1352349" y="1191758"/>
                </a:lnTo>
                <a:lnTo>
                  <a:pt x="1352349" y="0"/>
                </a:lnTo>
                <a:lnTo>
                  <a:pt x="0" y="0"/>
                </a:lnTo>
                <a:lnTo>
                  <a:pt x="0" y="119175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1514">
            <a:off x="12847751" y="82355"/>
            <a:ext cx="744650" cy="864615"/>
          </a:xfrm>
          <a:custGeom>
            <a:avLst/>
            <a:gdLst/>
            <a:ahLst/>
            <a:cxnLst/>
            <a:rect l="l" t="t" r="r" b="b"/>
            <a:pathLst>
              <a:path w="744650" h="864615">
                <a:moveTo>
                  <a:pt x="0" y="0"/>
                </a:moveTo>
                <a:lnTo>
                  <a:pt x="744650" y="0"/>
                </a:lnTo>
                <a:lnTo>
                  <a:pt x="744650" y="864615"/>
                </a:lnTo>
                <a:lnTo>
                  <a:pt x="0" y="8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526695" flipH="1">
            <a:off x="4126454" y="486866"/>
            <a:ext cx="856504" cy="813679"/>
          </a:xfrm>
          <a:custGeom>
            <a:avLst/>
            <a:gdLst/>
            <a:ahLst/>
            <a:cxnLst/>
            <a:rect l="l" t="t" r="r" b="b"/>
            <a:pathLst>
              <a:path w="856504" h="813679">
                <a:moveTo>
                  <a:pt x="856504" y="0"/>
                </a:moveTo>
                <a:lnTo>
                  <a:pt x="0" y="0"/>
                </a:lnTo>
                <a:lnTo>
                  <a:pt x="0" y="813679"/>
                </a:lnTo>
                <a:lnTo>
                  <a:pt x="856504" y="813679"/>
                </a:lnTo>
                <a:lnTo>
                  <a:pt x="8565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19600" y="304719"/>
            <a:ext cx="9263581" cy="266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 dirty="0">
                <a:solidFill>
                  <a:srgbClr val="385FB1"/>
                </a:solidFill>
                <a:latin typeface="Kawaii RT"/>
              </a:rPr>
              <a:t>String Matching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4000" y="3440126"/>
            <a:ext cx="13138508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Bold"/>
              </a:rPr>
              <a:t>String matching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adalah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proses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pencarian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semua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kemunculan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query yang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selanjutnya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disebut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pattern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ke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dalam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string yang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lebih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panjang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[2] [6]. String matching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dirumuskan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unito Bold"/>
              </a:rPr>
              <a:t>dengan</a:t>
            </a:r>
            <a:r>
              <a:rPr lang="en-US" sz="3000" dirty="0">
                <a:solidFill>
                  <a:srgbClr val="000000"/>
                </a:solidFill>
                <a:latin typeface="Nunito Bold"/>
              </a:rPr>
              <a:t>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FAA0E6-0D5F-FBD5-3EBA-ACF75D6E77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2400" y="5170966"/>
            <a:ext cx="10145158" cy="47396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3B88D2-7559-2B6A-3068-C65AD2C2822C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518363-B093-A3B2-1CAB-984A2917784A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ADC98E6-57C7-2155-F4A8-3CF9B0DABEED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45B4C55-AB18-2F08-1134-E3B6DB8A86F9}"/>
              </a:ext>
            </a:extLst>
          </p:cNvPr>
          <p:cNvGrpSpPr/>
          <p:nvPr/>
        </p:nvGrpSpPr>
        <p:grpSpPr>
          <a:xfrm>
            <a:off x="1194325" y="3091339"/>
            <a:ext cx="15899350" cy="7195661"/>
            <a:chOff x="0" y="0"/>
            <a:chExt cx="4187483" cy="13017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42C479F-71C2-0769-8B72-96710D23FC5D}"/>
                </a:ext>
              </a:extLst>
            </p:cNvPr>
            <p:cNvSpPr/>
            <p:nvPr/>
          </p:nvSpPr>
          <p:spPr>
            <a:xfrm>
              <a:off x="0" y="0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040D577-A5C8-9525-F041-3636553B1B38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49032A83-BC51-D2C9-D2C9-1E4C21CAC728}"/>
              </a:ext>
            </a:extLst>
          </p:cNvPr>
          <p:cNvSpPr txBox="1"/>
          <p:nvPr/>
        </p:nvSpPr>
        <p:spPr>
          <a:xfrm>
            <a:off x="1918335" y="-306148"/>
            <a:ext cx="9013754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 dirty="0">
                <a:solidFill>
                  <a:srgbClr val="385FB1"/>
                </a:solidFill>
                <a:latin typeface="Kawaii RT"/>
              </a:rPr>
              <a:t> </a:t>
            </a:r>
            <a:r>
              <a:rPr lang="en-US" sz="8000" dirty="0" err="1">
                <a:solidFill>
                  <a:srgbClr val="385FB1"/>
                </a:solidFill>
                <a:latin typeface="Kawaii RT"/>
              </a:rPr>
              <a:t>Algoritma</a:t>
            </a:r>
            <a:r>
              <a:rPr lang="en-US" sz="8000" dirty="0">
                <a:solidFill>
                  <a:srgbClr val="385FB1"/>
                </a:solidFill>
                <a:latin typeface="Kawaii RT"/>
              </a:rPr>
              <a:t> Knuth Morris Pratt</a:t>
            </a: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F58EC317-D5C7-D4B6-3B92-B5C44B286DB4}"/>
              </a:ext>
            </a:extLst>
          </p:cNvPr>
          <p:cNvSpPr/>
          <p:nvPr/>
        </p:nvSpPr>
        <p:spPr>
          <a:xfrm rot="-1390018" flipH="1">
            <a:off x="9264306" y="706029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50DD5-A543-8533-2098-40DEC9A1B69C}"/>
              </a:ext>
            </a:extLst>
          </p:cNvPr>
          <p:cNvSpPr txBox="1"/>
          <p:nvPr/>
        </p:nvSpPr>
        <p:spPr>
          <a:xfrm>
            <a:off x="1752600" y="3794648"/>
            <a:ext cx="15087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	</a:t>
            </a:r>
            <a:r>
              <a:rPr lang="en-US" sz="3600" dirty="0" err="1"/>
              <a:t>Algoritma</a:t>
            </a:r>
            <a:r>
              <a:rPr lang="en-US" sz="3600" dirty="0"/>
              <a:t> Knuth-Morris-Pratt </a:t>
            </a:r>
            <a:r>
              <a:rPr lang="en-US" sz="3600" dirty="0" err="1"/>
              <a:t>merupakan</a:t>
            </a:r>
            <a:r>
              <a:rPr lang="en-US" sz="3600" dirty="0"/>
              <a:t> proses </a:t>
            </a:r>
            <a:r>
              <a:rPr lang="en-US" sz="3600" dirty="0" err="1"/>
              <a:t>pencocokan</a:t>
            </a:r>
            <a:r>
              <a:rPr lang="en-US" sz="3600" dirty="0"/>
              <a:t> string [6]. Bila </a:t>
            </a:r>
            <a:r>
              <a:rPr lang="en-US" sz="3600" dirty="0" err="1"/>
              <a:t>terjadi</a:t>
            </a:r>
            <a:r>
              <a:rPr lang="en-US" sz="3600" dirty="0"/>
              <a:t> </a:t>
            </a:r>
            <a:r>
              <a:rPr lang="en-US" sz="3600" dirty="0" err="1"/>
              <a:t>ketidak</a:t>
            </a:r>
            <a:r>
              <a:rPr lang="en-US" sz="3600" dirty="0"/>
              <a:t> </a:t>
            </a:r>
            <a:r>
              <a:rPr lang="en-US" sz="3600" dirty="0" err="1"/>
              <a:t>cocokan</a:t>
            </a:r>
            <a:r>
              <a:rPr lang="en-US" sz="3600" dirty="0"/>
              <a:t> pada </a:t>
            </a:r>
            <a:r>
              <a:rPr lang="en-US" sz="3600" dirty="0" err="1"/>
              <a:t>saat</a:t>
            </a:r>
            <a:r>
              <a:rPr lang="en-US" sz="3600" dirty="0"/>
              <a:t> pattern </a:t>
            </a:r>
            <a:r>
              <a:rPr lang="en-US" sz="3600" dirty="0" err="1"/>
              <a:t>sejajar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teks</a:t>
            </a:r>
            <a:r>
              <a:rPr lang="en-US" sz="3600" dirty="0"/>
              <a:t> [</a:t>
            </a:r>
            <a:r>
              <a:rPr lang="en-US" sz="3600" dirty="0" err="1"/>
              <a:t>i</a:t>
            </a:r>
            <a:r>
              <a:rPr lang="en-US" sz="3600" dirty="0"/>
              <a:t>..</a:t>
            </a:r>
            <a:r>
              <a:rPr lang="en-US" sz="3600" dirty="0" err="1"/>
              <a:t>i</a:t>
            </a:r>
            <a:r>
              <a:rPr lang="en-US" sz="3600" dirty="0"/>
              <a:t> + n - 1], </a:t>
            </a:r>
            <a:r>
              <a:rPr lang="en-US" sz="3600" dirty="0" err="1"/>
              <a:t>kita</a:t>
            </a:r>
            <a:r>
              <a:rPr lang="en-US" sz="3600" dirty="0"/>
              <a:t> </a:t>
            </a:r>
            <a:r>
              <a:rPr lang="en-US" sz="3600" dirty="0" err="1"/>
              <a:t>bisa</a:t>
            </a:r>
            <a:r>
              <a:rPr lang="en-US" sz="3600" dirty="0"/>
              <a:t> </a:t>
            </a:r>
            <a:r>
              <a:rPr lang="en-US" sz="3600" dirty="0" err="1"/>
              <a:t>menganggap</a:t>
            </a:r>
            <a:r>
              <a:rPr lang="en-US" sz="3600" dirty="0"/>
              <a:t> </a:t>
            </a:r>
            <a:r>
              <a:rPr lang="en-US" sz="3600" dirty="0" err="1"/>
              <a:t>ketidak</a:t>
            </a:r>
            <a:r>
              <a:rPr lang="en-US" sz="3600" dirty="0"/>
              <a:t> </a:t>
            </a:r>
            <a:r>
              <a:rPr lang="en-US" sz="3600" dirty="0" err="1"/>
              <a:t>cocokan</a:t>
            </a:r>
            <a:r>
              <a:rPr lang="en-US" sz="3600" dirty="0"/>
              <a:t> </a:t>
            </a:r>
            <a:r>
              <a:rPr lang="en-US" sz="3600" dirty="0" err="1"/>
              <a:t>pertama</a:t>
            </a:r>
            <a:r>
              <a:rPr lang="en-US" sz="3600" dirty="0"/>
              <a:t> </a:t>
            </a:r>
            <a:r>
              <a:rPr lang="en-US" sz="3600" dirty="0" err="1"/>
              <a:t>terjadi</a:t>
            </a:r>
            <a:r>
              <a:rPr lang="en-US" sz="3600" dirty="0"/>
              <a:t> di </a:t>
            </a:r>
            <a:r>
              <a:rPr lang="en-US" sz="3600" dirty="0" err="1"/>
              <a:t>antara</a:t>
            </a:r>
            <a:r>
              <a:rPr lang="en-US" sz="3600" dirty="0"/>
              <a:t> </a:t>
            </a:r>
            <a:r>
              <a:rPr lang="en-US" sz="3600" dirty="0" err="1"/>
              <a:t>teks</a:t>
            </a:r>
            <a:r>
              <a:rPr lang="en-US" sz="3600" dirty="0"/>
              <a:t> [</a:t>
            </a:r>
            <a:r>
              <a:rPr lang="en-US" sz="3600" dirty="0" err="1"/>
              <a:t>i</a:t>
            </a:r>
            <a:r>
              <a:rPr lang="en-US" sz="3600" dirty="0"/>
              <a:t> + j] dan pattern [j], </a:t>
            </a:r>
            <a:r>
              <a:rPr lang="en-US" sz="3600" dirty="0" err="1"/>
              <a:t>dengan</a:t>
            </a:r>
            <a:r>
              <a:rPr lang="en-US" sz="3600" dirty="0"/>
              <a:t> &lt;j&lt;n. </a:t>
            </a:r>
            <a:r>
              <a:rPr lang="en-US" sz="3600" dirty="0" err="1"/>
              <a:t>Berarti</a:t>
            </a:r>
            <a:r>
              <a:rPr lang="en-US" sz="3600" dirty="0"/>
              <a:t>, </a:t>
            </a:r>
            <a:r>
              <a:rPr lang="en-US" sz="3600" dirty="0" err="1"/>
              <a:t>teks</a:t>
            </a:r>
            <a:r>
              <a:rPr lang="en-US" sz="3600" dirty="0"/>
              <a:t> [</a:t>
            </a:r>
            <a:r>
              <a:rPr lang="en-US" sz="3600" dirty="0" err="1"/>
              <a:t>i</a:t>
            </a:r>
            <a:r>
              <a:rPr lang="en-US" sz="3600" dirty="0"/>
              <a:t>..</a:t>
            </a:r>
            <a:r>
              <a:rPr lang="en-US" sz="3600" dirty="0" err="1"/>
              <a:t>i</a:t>
            </a:r>
            <a:r>
              <a:rPr lang="en-US" sz="3600" dirty="0"/>
              <a:t> + j]=pattern [0..j + 1] dan a=</a:t>
            </a:r>
            <a:r>
              <a:rPr lang="en-US" sz="3600" dirty="0" err="1"/>
              <a:t>teks</a:t>
            </a:r>
            <a:r>
              <a:rPr lang="en-US" sz="3600" dirty="0"/>
              <a:t> [</a:t>
            </a:r>
            <a:r>
              <a:rPr lang="en-US" sz="3600" dirty="0" err="1"/>
              <a:t>i+j</a:t>
            </a:r>
            <a:r>
              <a:rPr lang="en-US" sz="3600" dirty="0"/>
              <a:t>]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sama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b=</a:t>
            </a:r>
            <a:r>
              <a:rPr lang="en-US" sz="3600" dirty="0" err="1"/>
              <a:t>pattersn</a:t>
            </a:r>
            <a:r>
              <a:rPr lang="en-US" sz="3600" dirty="0"/>
              <a:t> [j], </a:t>
            </a:r>
            <a:r>
              <a:rPr lang="en-US" sz="3600" dirty="0" err="1"/>
              <a:t>ketika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 </a:t>
            </a:r>
            <a:r>
              <a:rPr lang="en-US" sz="3600" dirty="0" err="1"/>
              <a:t>menggeser</a:t>
            </a:r>
            <a:r>
              <a:rPr lang="en-US" sz="3600" dirty="0"/>
              <a:t>.</a:t>
            </a:r>
          </a:p>
          <a:p>
            <a:r>
              <a:rPr lang="en-US" sz="3600" dirty="0"/>
              <a:t>	</a:t>
            </a:r>
            <a:r>
              <a:rPr lang="en-US" sz="3600" dirty="0" err="1"/>
              <a:t>Dengan</a:t>
            </a:r>
            <a:r>
              <a:rPr lang="en-US" sz="3600" dirty="0"/>
              <a:t> kata lain, </a:t>
            </a:r>
            <a:r>
              <a:rPr lang="en-US" sz="3600" dirty="0" err="1"/>
              <a:t>pencocokan</a:t>
            </a:r>
            <a:r>
              <a:rPr lang="en-US" sz="3600" dirty="0"/>
              <a:t> string </a:t>
            </a:r>
            <a:r>
              <a:rPr lang="en-US" sz="3600" dirty="0" err="1"/>
              <a:t>akan</a:t>
            </a:r>
            <a:r>
              <a:rPr lang="en-US" sz="3600" dirty="0"/>
              <a:t> </a:t>
            </a:r>
            <a:r>
              <a:rPr lang="en-US" sz="3600" dirty="0" err="1"/>
              <a:t>berjalan</a:t>
            </a:r>
            <a:r>
              <a:rPr lang="en-US" sz="3600" dirty="0"/>
              <a:t> </a:t>
            </a:r>
            <a:r>
              <a:rPr lang="en-US" sz="3600" dirty="0" err="1"/>
              <a:t>secara</a:t>
            </a:r>
            <a:r>
              <a:rPr lang="en-US" sz="3600" dirty="0"/>
              <a:t> </a:t>
            </a:r>
            <a:r>
              <a:rPr lang="en-US" sz="3600" dirty="0" err="1"/>
              <a:t>efesien</a:t>
            </a:r>
            <a:r>
              <a:rPr lang="en-US" sz="3600" dirty="0"/>
              <a:t> </a:t>
            </a:r>
            <a:r>
              <a:rPr lang="en-US" sz="3600" dirty="0" err="1"/>
              <a:t>bila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 </a:t>
            </a:r>
            <a:r>
              <a:rPr lang="en-US" sz="3600" dirty="0" err="1"/>
              <a:t>mempunyai</a:t>
            </a:r>
            <a:r>
              <a:rPr lang="en-US" sz="3600" dirty="0"/>
              <a:t> </a:t>
            </a:r>
            <a:r>
              <a:rPr lang="en-US" sz="3600" dirty="0" err="1"/>
              <a:t>tabel</a:t>
            </a:r>
            <a:r>
              <a:rPr lang="en-US" sz="3600" dirty="0"/>
              <a:t> yang </a:t>
            </a:r>
            <a:r>
              <a:rPr lang="en-US" sz="3600" dirty="0" err="1"/>
              <a:t>menentukan</a:t>
            </a:r>
            <a:r>
              <a:rPr lang="en-US" sz="3600" dirty="0"/>
              <a:t> </a:t>
            </a:r>
            <a:r>
              <a:rPr lang="en-US" sz="3600" dirty="0" err="1"/>
              <a:t>berapa</a:t>
            </a:r>
            <a:r>
              <a:rPr lang="en-US" sz="3600" dirty="0"/>
              <a:t> </a:t>
            </a:r>
            <a:r>
              <a:rPr lang="en-US" sz="3600" dirty="0" err="1"/>
              <a:t>panjang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 </a:t>
            </a:r>
            <a:r>
              <a:rPr lang="en-US" sz="3600" dirty="0" err="1"/>
              <a:t>seharusnya</a:t>
            </a:r>
            <a:r>
              <a:rPr lang="en-US" sz="3600" dirty="0"/>
              <a:t> </a:t>
            </a:r>
            <a:r>
              <a:rPr lang="en-US" sz="3600" dirty="0" err="1"/>
              <a:t>menggeser</a:t>
            </a:r>
            <a:r>
              <a:rPr lang="en-US" sz="3600" dirty="0"/>
              <a:t> </a:t>
            </a:r>
            <a:r>
              <a:rPr lang="en-US" sz="3600" dirty="0" err="1"/>
              <a:t>seandainya</a:t>
            </a:r>
            <a:r>
              <a:rPr lang="en-US" sz="3600" dirty="0"/>
              <a:t> </a:t>
            </a:r>
            <a:r>
              <a:rPr lang="en-US" sz="3600" dirty="0" err="1"/>
              <a:t>terdeteksi</a:t>
            </a:r>
            <a:r>
              <a:rPr lang="en-US" sz="3600" dirty="0"/>
              <a:t> </a:t>
            </a:r>
            <a:r>
              <a:rPr lang="en-US" sz="3600" dirty="0" err="1"/>
              <a:t>ketidak</a:t>
            </a:r>
            <a:r>
              <a:rPr lang="en-US" sz="3600" dirty="0"/>
              <a:t> </a:t>
            </a:r>
            <a:r>
              <a:rPr lang="en-US" sz="3600" dirty="0" err="1"/>
              <a:t>cocokan</a:t>
            </a:r>
            <a:r>
              <a:rPr lang="en-US" sz="3600" dirty="0"/>
              <a:t> di </a:t>
            </a:r>
            <a:r>
              <a:rPr lang="en-US" sz="3600" dirty="0" err="1"/>
              <a:t>karakter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-j </a:t>
            </a:r>
            <a:r>
              <a:rPr lang="en-US" sz="3600" dirty="0" err="1"/>
              <a:t>dari</a:t>
            </a:r>
            <a:r>
              <a:rPr lang="en-US" sz="3600" dirty="0"/>
              <a:t> pattern. </a:t>
            </a:r>
            <a:r>
              <a:rPr lang="en-US" sz="3600" dirty="0" err="1"/>
              <a:t>Tabel</a:t>
            </a:r>
            <a:r>
              <a:rPr lang="en-US" sz="3600" dirty="0"/>
              <a:t> </a:t>
            </a:r>
            <a:r>
              <a:rPr lang="en-US" sz="3600" dirty="0" err="1"/>
              <a:t>itu</a:t>
            </a:r>
            <a:r>
              <a:rPr lang="en-US" sz="3600" dirty="0"/>
              <a:t> </a:t>
            </a:r>
            <a:r>
              <a:rPr lang="en-US" sz="3600" dirty="0" err="1"/>
              <a:t>harus</a:t>
            </a:r>
            <a:r>
              <a:rPr lang="en-US" sz="3600" dirty="0"/>
              <a:t> </a:t>
            </a:r>
            <a:r>
              <a:rPr lang="en-US" sz="3600" dirty="0" err="1"/>
              <a:t>memuat</a:t>
            </a:r>
            <a:r>
              <a:rPr lang="en-US" sz="3600" dirty="0"/>
              <a:t> next[j] yang </a:t>
            </a:r>
            <a:r>
              <a:rPr lang="en-US" sz="3600" dirty="0" err="1"/>
              <a:t>merupakan</a:t>
            </a:r>
            <a:r>
              <a:rPr lang="en-US" sz="3600" dirty="0"/>
              <a:t> </a:t>
            </a:r>
            <a:r>
              <a:rPr lang="en-US" sz="3600" dirty="0" err="1"/>
              <a:t>posisi</a:t>
            </a:r>
            <a:r>
              <a:rPr lang="en-US" sz="3600" dirty="0"/>
              <a:t> </a:t>
            </a:r>
            <a:r>
              <a:rPr lang="en-US" sz="3600" dirty="0" err="1"/>
              <a:t>karakter</a:t>
            </a:r>
            <a:r>
              <a:rPr lang="en-US" sz="3600" dirty="0"/>
              <a:t> pattern[j] </a:t>
            </a:r>
            <a:r>
              <a:rPr lang="en-US" sz="3600" dirty="0" err="1"/>
              <a:t>setelah</a:t>
            </a:r>
            <a:r>
              <a:rPr lang="en-US" sz="3600" dirty="0"/>
              <a:t> </a:t>
            </a:r>
            <a:r>
              <a:rPr lang="en-US" sz="3600" dirty="0" err="1"/>
              <a:t>digeser</a:t>
            </a:r>
            <a:r>
              <a:rPr lang="en-US" sz="3600" dirty="0"/>
              <a:t>, </a:t>
            </a:r>
            <a:r>
              <a:rPr lang="en-US" sz="3600" dirty="0" err="1"/>
              <a:t>sehingga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 </a:t>
            </a:r>
            <a:r>
              <a:rPr lang="en-US" sz="3600" dirty="0" err="1"/>
              <a:t>menggeser</a:t>
            </a:r>
            <a:r>
              <a:rPr lang="en-US" sz="3600" dirty="0"/>
              <a:t> pattern </a:t>
            </a:r>
            <a:r>
              <a:rPr lang="en-US" sz="3600" dirty="0" err="1"/>
              <a:t>secara</a:t>
            </a:r>
            <a:r>
              <a:rPr lang="en-US" sz="3600" dirty="0"/>
              <a:t> </a:t>
            </a:r>
            <a:r>
              <a:rPr lang="en-US" sz="3600" dirty="0" err="1"/>
              <a:t>besar</a:t>
            </a:r>
            <a:r>
              <a:rPr lang="en-US" sz="3600" dirty="0"/>
              <a:t> j-next[j] </a:t>
            </a:r>
            <a:r>
              <a:rPr lang="en-US" sz="3600" dirty="0" err="1"/>
              <a:t>relatif</a:t>
            </a:r>
            <a:r>
              <a:rPr lang="en-US" sz="3600" dirty="0"/>
              <a:t> </a:t>
            </a:r>
            <a:r>
              <a:rPr lang="en-US" sz="3600" dirty="0" err="1"/>
              <a:t>terhadap</a:t>
            </a:r>
            <a:r>
              <a:rPr lang="en-US" sz="3600" dirty="0"/>
              <a:t> </a:t>
            </a:r>
            <a:r>
              <a:rPr lang="en-US" sz="3600" dirty="0" err="1"/>
              <a:t>teks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54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4AD4EA-3207-8862-F43D-3B774BF40DC5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F3A0BA-F827-5A65-90D0-37E643DFCDA2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A9645D1-7246-1F12-4D5A-DAC502D850F1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69C5D2-D83B-9C9D-A4B1-6B4986CF0065}"/>
              </a:ext>
            </a:extLst>
          </p:cNvPr>
          <p:cNvGrpSpPr/>
          <p:nvPr/>
        </p:nvGrpSpPr>
        <p:grpSpPr>
          <a:xfrm>
            <a:off x="1194325" y="2571677"/>
            <a:ext cx="15899350" cy="7715323"/>
            <a:chOff x="0" y="0"/>
            <a:chExt cx="4187483" cy="13017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4F80A3-DD93-6315-1F59-72DF38A14C0E}"/>
                </a:ext>
              </a:extLst>
            </p:cNvPr>
            <p:cNvSpPr/>
            <p:nvPr/>
          </p:nvSpPr>
          <p:spPr>
            <a:xfrm>
              <a:off x="0" y="0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A86B2F-D13D-DC5E-83D1-C7866882A092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7A0C8CA5-9A55-BE6E-8C7B-9DC8C85900B3}"/>
              </a:ext>
            </a:extLst>
          </p:cNvPr>
          <p:cNvSpPr txBox="1"/>
          <p:nvPr/>
        </p:nvSpPr>
        <p:spPr>
          <a:xfrm>
            <a:off x="1194324" y="1237979"/>
            <a:ext cx="12902676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 dirty="0">
                <a:solidFill>
                  <a:srgbClr val="385FB1"/>
                </a:solidFill>
                <a:latin typeface="Kawaii RT"/>
              </a:rPr>
              <a:t>Proses </a:t>
            </a:r>
            <a:r>
              <a:rPr lang="en-US" sz="9999" dirty="0" err="1">
                <a:solidFill>
                  <a:srgbClr val="385FB1"/>
                </a:solidFill>
                <a:latin typeface="Kawaii RT"/>
              </a:rPr>
              <a:t>pencarian</a:t>
            </a:r>
            <a:endParaRPr lang="en-US" sz="9999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6930DD41-B3EB-8599-191A-536779DA3000}"/>
              </a:ext>
            </a:extLst>
          </p:cNvPr>
          <p:cNvSpPr/>
          <p:nvPr/>
        </p:nvSpPr>
        <p:spPr>
          <a:xfrm rot="-1390018" flipH="1">
            <a:off x="12193874" y="326813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31A78-B5C4-C7F7-A814-3D1648394271}"/>
              </a:ext>
            </a:extLst>
          </p:cNvPr>
          <p:cNvSpPr txBox="1"/>
          <p:nvPr/>
        </p:nvSpPr>
        <p:spPr>
          <a:xfrm>
            <a:off x="1700386" y="3148317"/>
            <a:ext cx="1277761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Contoh</a:t>
            </a:r>
            <a:r>
              <a:rPr lang="en-US" sz="3600" dirty="0"/>
              <a:t> </a:t>
            </a:r>
            <a:r>
              <a:rPr lang="en-US" sz="3600" dirty="0" err="1"/>
              <a:t>penggunaan</a:t>
            </a:r>
            <a:r>
              <a:rPr lang="en-US" sz="3600" dirty="0"/>
              <a:t> </a:t>
            </a:r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err="1"/>
              <a:t>knuth</a:t>
            </a:r>
            <a:r>
              <a:rPr lang="en-US" sz="3600" dirty="0"/>
              <a:t> </a:t>
            </a:r>
            <a:r>
              <a:rPr lang="en-US" sz="3600" dirty="0" err="1"/>
              <a:t>morris</a:t>
            </a:r>
            <a:r>
              <a:rPr lang="en-US" sz="3600" dirty="0"/>
              <a:t> </a:t>
            </a:r>
            <a:r>
              <a:rPr lang="en-US" sz="3600" dirty="0" err="1"/>
              <a:t>pratt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pencarian</a:t>
            </a:r>
            <a:r>
              <a:rPr lang="en-US" sz="3600" dirty="0"/>
              <a:t> pattern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teks</a:t>
            </a:r>
            <a:r>
              <a:rPr lang="en-US" sz="3600" dirty="0"/>
              <a:t> : </a:t>
            </a:r>
          </a:p>
          <a:p>
            <a:r>
              <a:rPr lang="en-US" sz="3600" dirty="0"/>
              <a:t>Teks = TUNJUKILAH KAMI JALAN YANG LURUS Pattern = KAMI </a:t>
            </a:r>
            <a:r>
              <a:rPr lang="en-US" sz="3600" dirty="0" err="1"/>
              <a:t>Peyelesaian</a:t>
            </a:r>
            <a:r>
              <a:rPr lang="en-US" sz="3600" dirty="0"/>
              <a:t> 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 </a:t>
            </a:r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1, </a:t>
            </a:r>
            <a:r>
              <a:rPr lang="en-US" sz="3600" dirty="0" err="1"/>
              <a:t>maka</a:t>
            </a:r>
            <a:r>
              <a:rPr lang="en-US" sz="3600" dirty="0"/>
              <a:t> </a:t>
            </a:r>
            <a:r>
              <a:rPr lang="en-US" sz="3600" dirty="0" err="1"/>
              <a:t>dilakukan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r>
              <a:rPr lang="en-US" sz="3600" dirty="0"/>
              <a:t> 1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r>
              <a:rPr lang="en-US" sz="3600" dirty="0"/>
              <a:t> </a:t>
            </a:r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berikutnya</a:t>
            </a:r>
            <a:endParaRPr lang="en-US" sz="3600" dirty="0"/>
          </a:p>
          <a:p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DFD2CA-1454-742A-DBCF-54D12E290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9290" y="5542632"/>
            <a:ext cx="10779779" cy="31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6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4AD4EA-3207-8862-F43D-3B774BF40DC5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F3A0BA-F827-5A65-90D0-37E643DFCDA2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A9645D1-7246-1F12-4D5A-DAC502D850F1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69C5D2-D83B-9C9D-A4B1-6B4986CF0065}"/>
              </a:ext>
            </a:extLst>
          </p:cNvPr>
          <p:cNvGrpSpPr/>
          <p:nvPr/>
        </p:nvGrpSpPr>
        <p:grpSpPr>
          <a:xfrm>
            <a:off x="-685800" y="2232959"/>
            <a:ext cx="18719539" cy="8056246"/>
            <a:chOff x="0" y="-57150"/>
            <a:chExt cx="4408890" cy="13592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4F80A3-DD93-6315-1F59-72DF38A14C0E}"/>
                </a:ext>
              </a:extLst>
            </p:cNvPr>
            <p:cNvSpPr/>
            <p:nvPr/>
          </p:nvSpPr>
          <p:spPr>
            <a:xfrm>
              <a:off x="221407" y="372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A86B2F-D13D-DC5E-83D1-C7866882A092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7A0C8CA5-9A55-BE6E-8C7B-9DC8C85900B3}"/>
              </a:ext>
            </a:extLst>
          </p:cNvPr>
          <p:cNvSpPr txBox="1"/>
          <p:nvPr/>
        </p:nvSpPr>
        <p:spPr>
          <a:xfrm>
            <a:off x="1194324" y="1237979"/>
            <a:ext cx="12902676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 dirty="0">
                <a:solidFill>
                  <a:srgbClr val="385FB1"/>
                </a:solidFill>
                <a:latin typeface="Kawaii RT"/>
              </a:rPr>
              <a:t>Proses </a:t>
            </a:r>
            <a:r>
              <a:rPr lang="en-US" sz="9999" dirty="0" err="1">
                <a:solidFill>
                  <a:srgbClr val="385FB1"/>
                </a:solidFill>
                <a:latin typeface="Kawaii RT"/>
              </a:rPr>
              <a:t>pencarian</a:t>
            </a:r>
            <a:endParaRPr lang="en-US" sz="9999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6930DD41-B3EB-8599-191A-536779DA3000}"/>
              </a:ext>
            </a:extLst>
          </p:cNvPr>
          <p:cNvSpPr/>
          <p:nvPr/>
        </p:nvSpPr>
        <p:spPr>
          <a:xfrm rot="-1390018" flipH="1">
            <a:off x="12193874" y="326813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31A78-B5C4-C7F7-A814-3D1648394271}"/>
              </a:ext>
            </a:extLst>
          </p:cNvPr>
          <p:cNvSpPr txBox="1"/>
          <p:nvPr/>
        </p:nvSpPr>
        <p:spPr>
          <a:xfrm>
            <a:off x="1700386" y="3148317"/>
            <a:ext cx="12777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4A7790-E127-28E0-9474-984DE8698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915" y="2960255"/>
            <a:ext cx="10364871" cy="3436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8D56-5642-875E-7F33-8D726A2DEA53}"/>
              </a:ext>
            </a:extLst>
          </p:cNvPr>
          <p:cNvSpPr txBox="1"/>
          <p:nvPr/>
        </p:nvSpPr>
        <p:spPr>
          <a:xfrm>
            <a:off x="11674374" y="3190125"/>
            <a:ext cx="638872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2, </a:t>
            </a:r>
            <a:r>
              <a:rPr lang="en-US" sz="3600" dirty="0" err="1"/>
              <a:t>maka</a:t>
            </a:r>
            <a:r>
              <a:rPr lang="en-US" sz="3600" dirty="0"/>
              <a:t> </a:t>
            </a:r>
            <a:r>
              <a:rPr lang="en-US" sz="3600" dirty="0" err="1"/>
              <a:t>dilakukan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r>
              <a:rPr lang="en-US" sz="3600" dirty="0"/>
              <a:t> 1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r>
              <a:rPr lang="en-US" sz="3600" dirty="0"/>
              <a:t> </a:t>
            </a:r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berikutnya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 err="1"/>
              <a:t>Keterangan</a:t>
            </a:r>
            <a:r>
              <a:rPr lang="en-US" sz="3600" dirty="0"/>
              <a:t> : Pattern 1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cocok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Teks 3,</a:t>
            </a:r>
          </a:p>
          <a:p>
            <a:r>
              <a:rPr lang="en-US" sz="3600" dirty="0" err="1"/>
              <a:t>maka</a:t>
            </a:r>
            <a:r>
              <a:rPr lang="en-US" sz="3600" dirty="0"/>
              <a:t> </a:t>
            </a:r>
            <a:r>
              <a:rPr lang="en-US" sz="3600" dirty="0" err="1"/>
              <a:t>dilakukan</a:t>
            </a:r>
            <a:r>
              <a:rPr lang="en-US" sz="3600" dirty="0"/>
              <a:t> </a:t>
            </a:r>
            <a:r>
              <a:rPr lang="en-US" sz="3600" dirty="0" err="1"/>
              <a:t>pergeseran</a:t>
            </a:r>
            <a:r>
              <a:rPr lang="en-US" sz="3600" dirty="0"/>
              <a:t> 1 </a:t>
            </a:r>
            <a:r>
              <a:rPr lang="en-US" sz="3600" dirty="0" err="1"/>
              <a:t>langkah</a:t>
            </a:r>
            <a:r>
              <a:rPr lang="en-US" sz="3600" dirty="0"/>
              <a:t>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kanan</a:t>
            </a:r>
            <a:r>
              <a:rPr lang="en-US" sz="3600" dirty="0"/>
              <a:t> </a:t>
            </a:r>
            <a:r>
              <a:rPr lang="en-US" sz="3600" dirty="0" err="1"/>
              <a:t>menuju</a:t>
            </a:r>
            <a:endParaRPr lang="en-US" sz="3600" dirty="0"/>
          </a:p>
          <a:p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berikutnya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D0FB7B-D13B-4AC5-95FA-2E82CE5CC4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917" y="6668690"/>
            <a:ext cx="10850344" cy="29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3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830</Words>
  <Application>Microsoft Office PowerPoint</Application>
  <PresentationFormat>Custom</PresentationFormat>
  <Paragraphs>94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Kawaii RT</vt:lpstr>
      <vt:lpstr>Open Sans Bold</vt:lpstr>
      <vt:lpstr>Nunito</vt:lpstr>
      <vt:lpstr>Nunito Bold Italics</vt:lpstr>
      <vt:lpstr>Nunito Bold</vt:lpstr>
      <vt:lpstr>Arial</vt:lpstr>
      <vt:lpstr>Gadugi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Oleh Anna Katrina Marchesi</dc:title>
  <dc:creator>Ina Asiah</dc:creator>
  <cp:lastModifiedBy>syafa deliya</cp:lastModifiedBy>
  <cp:revision>12</cp:revision>
  <dcterms:created xsi:type="dcterms:W3CDTF">2006-08-16T00:00:00Z</dcterms:created>
  <dcterms:modified xsi:type="dcterms:W3CDTF">2023-12-15T03:04:07Z</dcterms:modified>
  <dc:identifier>DAF2ZKbcjZM</dc:identifier>
</cp:coreProperties>
</file>